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Thin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Fira Sans Extra Condensed Medium"/>
      <p:regular r:id="rId47"/>
      <p:bold r:id="rId48"/>
      <p:italic r:id="rId49"/>
      <p:boldItalic r:id="rId50"/>
    </p:embeddedFont>
    <p:embeddedFont>
      <p:font typeface="Oswald"/>
      <p:regular r:id="rId51"/>
      <p:bold r:id="rId52"/>
    </p:embeddedFont>
    <p:embeddedFont>
      <p:font typeface="Fira Sans Extra Condensed"/>
      <p:regular r:id="rId53"/>
      <p:bold r:id="rId54"/>
      <p:italic r:id="rId55"/>
      <p:boldItalic r:id="rId56"/>
    </p:embeddedFont>
    <p:embeddedFont>
      <p:font typeface="Source Sans Pro"/>
      <p:regular r:id="rId57"/>
      <p:bold r:id="rId58"/>
      <p:italic r:id="rId59"/>
      <p:boldItalic r:id="rId60"/>
    </p:embeddedFont>
    <p:embeddedFont>
      <p:font typeface="Comfortaa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EC6FF7-4071-4288-96D7-7DC94FD72653}">
  <a:tblStyle styleId="{C7EC6FF7-4071-4288-96D7-7DC94FD7265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.fntdata"/><Relationship Id="rId42" Type="http://schemas.openxmlformats.org/officeDocument/2006/relationships/font" Target="fonts/RobotoThin-boldItalic.fntdata"/><Relationship Id="rId41" Type="http://schemas.openxmlformats.org/officeDocument/2006/relationships/font" Target="fonts/RobotoThin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Medium-bold.fntdata"/><Relationship Id="rId47" Type="http://schemas.openxmlformats.org/officeDocument/2006/relationships/font" Target="fonts/FiraSansExtraCondensedMedium-regular.fntdata"/><Relationship Id="rId49" Type="http://schemas.openxmlformats.org/officeDocument/2006/relationships/font" Target="fonts/FiraSansExtra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Thin-regular.fntdata"/><Relationship Id="rId38" Type="http://schemas.openxmlformats.org/officeDocument/2006/relationships/slide" Target="slides/slide33.xml"/><Relationship Id="rId62" Type="http://schemas.openxmlformats.org/officeDocument/2006/relationships/font" Target="fonts/Comfortaa-bold.fntdata"/><Relationship Id="rId61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regular.fntdata"/><Relationship Id="rId50" Type="http://schemas.openxmlformats.org/officeDocument/2006/relationships/font" Target="fonts/FiraSansExtraCondensedMedium-boldItalic.fntdata"/><Relationship Id="rId53" Type="http://schemas.openxmlformats.org/officeDocument/2006/relationships/font" Target="fonts/FiraSansExtraCondensed-regular.fntdata"/><Relationship Id="rId52" Type="http://schemas.openxmlformats.org/officeDocument/2006/relationships/font" Target="fonts/Oswald-bold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-italic.fntdata"/><Relationship Id="rId10" Type="http://schemas.openxmlformats.org/officeDocument/2006/relationships/slide" Target="slides/slide5.xml"/><Relationship Id="rId54" Type="http://schemas.openxmlformats.org/officeDocument/2006/relationships/font" Target="fonts/FiraSansExtraCondensed-bold.fntdata"/><Relationship Id="rId13" Type="http://schemas.openxmlformats.org/officeDocument/2006/relationships/slide" Target="slides/slide8.xml"/><Relationship Id="rId57" Type="http://schemas.openxmlformats.org/officeDocument/2006/relationships/font" Target="fonts/SourceSansPro-regular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-boldItalic.fntdata"/><Relationship Id="rId15" Type="http://schemas.openxmlformats.org/officeDocument/2006/relationships/slide" Target="slides/slide10.xml"/><Relationship Id="rId59" Type="http://schemas.openxmlformats.org/officeDocument/2006/relationships/font" Target="fonts/SourceSansPro-italic.fntdata"/><Relationship Id="rId14" Type="http://schemas.openxmlformats.org/officeDocument/2006/relationships/slide" Target="slides/slide9.xml"/><Relationship Id="rId58" Type="http://schemas.openxmlformats.org/officeDocument/2006/relationships/font" Target="fonts/SourceSans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3cdc64fb69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23cdc64fb6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3adc12fd0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3adc12fd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3b0a7c7750_1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3b0a7c7750_1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a662417aa_2_3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3a662417aa_2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3f2799119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3f279911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3ac170a56c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3ac170a56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3b0a7c7750_1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3b0a7c7750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3ac170a56c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3ac170a56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3a662417aa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3a662417a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3a662417aa_2_10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3a662417aa_2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38f053901f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38f053901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3a662417aa_2_10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3a662417aa_2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3cdc64fb69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3cdc64fb6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3e478bd54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3e478bd5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3c5c49a6ab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3c5c49a6a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391ca4ee46_6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2391ca4ee46_6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3c5c49a6ab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3c5c49a6a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3b0a7c7750_1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3b0a7c7750_1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3b0a7c7750_1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3b0a7c7750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3a67011c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3a67011c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336" name="Google Shape;336;p11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9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1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8" name="Google Shape;338;p11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39" name="Google Shape;339;p11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1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1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1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3" name="Google Shape;343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4" name="Google Shape;344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5" name="Google Shape;345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46" name="Google Shape;346;p11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47" name="Google Shape;347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1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1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9" name="Google Shape;379;p12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80" name="Google Shape;380;p12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2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2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12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4" name="Google Shape;384;p1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85" name="Google Shape;385;p1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86" name="Google Shape;386;p1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87" name="Google Shape;387;p12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8" name="Google Shape;388;p1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12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2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18" name="Google Shape;418;p12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9" name="Google Shape;41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22" name="Google Shape;422;p13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423" name="Google Shape;423;p13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3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3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13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7" name="Google Shape;427;p1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8" name="Google Shape;428;p1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9" name="Google Shape;429;p1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30" name="Google Shape;430;p13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31" name="Google Shape;431;p1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13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3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3" name="Google Shape;463;p14"/>
          <p:cNvSpPr txBox="1"/>
          <p:nvPr>
            <p:ph idx="1" type="subTitle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5" name="Google Shape;115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19" name="Google Shape;119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20" name="Google Shape;120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4" name="Google Shape;124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5" name="Google Shape;125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6" name="Google Shape;126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27" name="Google Shape;127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28" name="Google Shape;128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8" name="Google Shape;158;p5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9" name="Google Shape;159;p5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0" name="Google Shape;160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3" name="Google Shape;163;p6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64" name="Google Shape;164;p6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6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68" name="Google Shape;168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9" name="Google Shape;169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0" name="Google Shape;170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71" name="Google Shape;171;p6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172" name="Google Shape;172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6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6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3" name="Google Shape;203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6" name="Google Shape;206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07" name="Google Shape;207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1" name="Google Shape;211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2" name="Google Shape;212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3" name="Google Shape;213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14" name="Google Shape;214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5" name="Google Shape;215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50" name="Google Shape;250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5" name="Google Shape;255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6" name="Google Shape;256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57" name="Google Shape;257;p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58" name="Google Shape;258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288" name="Google Shape;288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1" name="Google Shape;291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92" name="Google Shape;292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6" name="Google Shape;296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7" name="Google Shape;297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8" name="Google Shape;298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99" name="Google Shape;299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0" name="Google Shape;300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0" name="Google Shape;330;p10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1" name="Google Shape;331;p10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2" name="Google Shape;332;p10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3" name="Google Shape;333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3.jpg"/><Relationship Id="rId7" Type="http://schemas.openxmlformats.org/officeDocument/2006/relationships/image" Target="../media/image12.jpg"/><Relationship Id="rId8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9.jpg"/><Relationship Id="rId7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"/>
          <p:cNvSpPr txBox="1"/>
          <p:nvPr>
            <p:ph type="ctrTitle"/>
          </p:nvPr>
        </p:nvSpPr>
        <p:spPr>
          <a:xfrm>
            <a:off x="1904550" y="2912000"/>
            <a:ext cx="6803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500"/>
              <a:t>Advanced Data Tagging For Data Fitness and Quality</a:t>
            </a:r>
            <a:endParaRPr sz="4500"/>
          </a:p>
        </p:txBody>
      </p:sp>
      <p:sp>
        <p:nvSpPr>
          <p:cNvPr id="469" name="Google Shape;469;p15"/>
          <p:cNvSpPr txBox="1"/>
          <p:nvPr>
            <p:ph type="ctrTitle"/>
          </p:nvPr>
        </p:nvSpPr>
        <p:spPr>
          <a:xfrm>
            <a:off x="1904550" y="4438700"/>
            <a:ext cx="68034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500"/>
              <a:t>                      </a:t>
            </a:r>
            <a:r>
              <a:rPr lang="en" sz="2500"/>
              <a:t>THE GOLDEN HAWKS</a:t>
            </a:r>
            <a:endParaRPr sz="2500"/>
          </a:p>
        </p:txBody>
      </p:sp>
      <p:pic>
        <p:nvPicPr>
          <p:cNvPr id="470" name="Google Shape;470;p15"/>
          <p:cNvPicPr preferRelativeResize="0"/>
          <p:nvPr/>
        </p:nvPicPr>
        <p:blipFill rotWithShape="1">
          <a:blip r:embed="rId3">
            <a:alphaModFix/>
          </a:blip>
          <a:srcRect b="16590" l="0" r="0" t="0"/>
          <a:stretch/>
        </p:blipFill>
        <p:spPr>
          <a:xfrm>
            <a:off x="-21700" y="262807"/>
            <a:ext cx="9165701" cy="158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4813" y="4216388"/>
            <a:ext cx="749025" cy="8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p24"/>
          <p:cNvCxnSpPr>
            <a:endCxn id="652" idx="2"/>
          </p:cNvCxnSpPr>
          <p:nvPr/>
        </p:nvCxnSpPr>
        <p:spPr>
          <a:xfrm>
            <a:off x="5107605" y="3370180"/>
            <a:ext cx="1183800" cy="37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24"/>
          <p:cNvCxnSpPr>
            <a:endCxn id="654" idx="6"/>
          </p:cNvCxnSpPr>
          <p:nvPr/>
        </p:nvCxnSpPr>
        <p:spPr>
          <a:xfrm rot="10800000">
            <a:off x="2852380" y="2965205"/>
            <a:ext cx="521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24"/>
          <p:cNvCxnSpPr/>
          <p:nvPr/>
        </p:nvCxnSpPr>
        <p:spPr>
          <a:xfrm rot="10800000">
            <a:off x="5788205" y="2571742"/>
            <a:ext cx="524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24"/>
          <p:cNvCxnSpPr>
            <a:endCxn id="657" idx="6"/>
          </p:cNvCxnSpPr>
          <p:nvPr/>
        </p:nvCxnSpPr>
        <p:spPr>
          <a:xfrm rot="10800000">
            <a:off x="2852380" y="1399480"/>
            <a:ext cx="1207500" cy="49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24"/>
          <p:cNvCxnSpPr/>
          <p:nvPr/>
        </p:nvCxnSpPr>
        <p:spPr>
          <a:xfrm flipH="1" rot="10800000">
            <a:off x="4848380" y="1229530"/>
            <a:ext cx="1170000" cy="49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p24"/>
          <p:cNvSpPr txBox="1"/>
          <p:nvPr>
            <p:ph type="title"/>
          </p:nvPr>
        </p:nvSpPr>
        <p:spPr>
          <a:xfrm>
            <a:off x="940850" y="17085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DATASETS</a:t>
            </a:r>
            <a:endParaRPr sz="2500"/>
          </a:p>
        </p:txBody>
      </p:sp>
      <p:grpSp>
        <p:nvGrpSpPr>
          <p:cNvPr id="660" name="Google Shape;660;p24"/>
          <p:cNvGrpSpPr/>
          <p:nvPr/>
        </p:nvGrpSpPr>
        <p:grpSpPr>
          <a:xfrm>
            <a:off x="3315658" y="1700767"/>
            <a:ext cx="2512460" cy="2509885"/>
            <a:chOff x="1187925" y="238125"/>
            <a:chExt cx="5244125" cy="5238750"/>
          </a:xfrm>
        </p:grpSpPr>
        <p:sp>
          <p:nvSpPr>
            <p:cNvPr id="661" name="Google Shape;661;p24"/>
            <p:cNvSpPr/>
            <p:nvPr/>
          </p:nvSpPr>
          <p:spPr>
            <a:xfrm>
              <a:off x="3915075" y="1660975"/>
              <a:ext cx="167100" cy="221000"/>
            </a:xfrm>
            <a:custGeom>
              <a:rect b="b" l="l" r="r" t="t"/>
              <a:pathLst>
                <a:path extrusionOk="0" h="8840" w="6684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3812675" y="1752600"/>
              <a:ext cx="113200" cy="97050"/>
            </a:xfrm>
            <a:custGeom>
              <a:rect b="b" l="l" r="r" t="t"/>
              <a:pathLst>
                <a:path extrusionOk="0" h="3882" w="4528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5138525" y="3574325"/>
              <a:ext cx="194050" cy="361125"/>
            </a:xfrm>
            <a:custGeom>
              <a:rect b="b" l="l" r="r" t="t"/>
              <a:pathLst>
                <a:path extrusionOk="0" h="14445" w="7762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5138525" y="3574325"/>
              <a:ext cx="194050" cy="361125"/>
            </a:xfrm>
            <a:custGeom>
              <a:rect b="b" l="l" r="r" t="t"/>
              <a:pathLst>
                <a:path extrusionOk="0" fill="none" h="14445" w="7762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1651425" y="696225"/>
              <a:ext cx="4317125" cy="4322550"/>
            </a:xfrm>
            <a:custGeom>
              <a:rect b="b" l="l" r="r" t="t"/>
              <a:pathLst>
                <a:path extrusionOk="0" h="172902" w="172685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53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1651425" y="696225"/>
              <a:ext cx="4317125" cy="4322550"/>
            </a:xfrm>
            <a:custGeom>
              <a:rect b="b" l="l" r="r" t="t"/>
              <a:pathLst>
                <a:path extrusionOk="0" fill="none" h="172902" w="172685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3559350" y="1353775"/>
              <a:ext cx="2409200" cy="2829600"/>
            </a:xfrm>
            <a:custGeom>
              <a:rect b="b" l="l" r="r" t="t"/>
              <a:pathLst>
                <a:path extrusionOk="0" h="113184" w="96368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3559350" y="1353775"/>
              <a:ext cx="2409200" cy="2829600"/>
            </a:xfrm>
            <a:custGeom>
              <a:rect b="b" l="l" r="r" t="t"/>
              <a:pathLst>
                <a:path extrusionOk="0" fill="none" h="113184" w="96368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4707350" y="1973575"/>
              <a:ext cx="328800" cy="172500"/>
            </a:xfrm>
            <a:custGeom>
              <a:rect b="b" l="l" r="r" t="t"/>
              <a:pathLst>
                <a:path extrusionOk="0" fill="none" h="6900" w="13152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4286950" y="1493900"/>
              <a:ext cx="382700" cy="291075"/>
            </a:xfrm>
            <a:custGeom>
              <a:rect b="b" l="l" r="r" t="t"/>
              <a:pathLst>
                <a:path extrusionOk="0" fill="none" h="11643" w="15308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3893525" y="2016700"/>
              <a:ext cx="1029425" cy="398850"/>
            </a:xfrm>
            <a:custGeom>
              <a:rect b="b" l="l" r="r" t="t"/>
              <a:pathLst>
                <a:path extrusionOk="0" fill="none" h="15954" w="41177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4885200" y="2485600"/>
              <a:ext cx="269525" cy="404250"/>
            </a:xfrm>
            <a:custGeom>
              <a:rect b="b" l="l" r="r" t="t"/>
              <a:pathLst>
                <a:path extrusionOk="0" fill="none" h="16170" w="10781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5160075" y="1973575"/>
              <a:ext cx="199450" cy="274900"/>
            </a:xfrm>
            <a:custGeom>
              <a:rect b="b" l="l" r="r" t="t"/>
              <a:pathLst>
                <a:path extrusionOk="0" fill="none" h="10996" w="7978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678375" y="2415525"/>
              <a:ext cx="91650" cy="194075"/>
            </a:xfrm>
            <a:custGeom>
              <a:rect b="b" l="l" r="r" t="t"/>
              <a:pathLst>
                <a:path extrusionOk="0" h="7763" w="3666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1699925" y="1294475"/>
              <a:ext cx="1988800" cy="3444025"/>
            </a:xfrm>
            <a:custGeom>
              <a:rect b="b" l="l" r="r" t="t"/>
              <a:pathLst>
                <a:path extrusionOk="0" h="137761" w="79552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1699925" y="1294475"/>
              <a:ext cx="1988800" cy="3444025"/>
            </a:xfrm>
            <a:custGeom>
              <a:rect b="b" l="l" r="r" t="t"/>
              <a:pathLst>
                <a:path extrusionOk="0" fill="none" h="137761" w="79552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3268325" y="1472350"/>
              <a:ext cx="10800" cy="5400"/>
            </a:xfrm>
            <a:custGeom>
              <a:rect b="b" l="l" r="r" t="t"/>
              <a:pathLst>
                <a:path extrusionOk="0" fill="none" h="216" w="432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3866575" y="238125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5876900" y="1596300"/>
              <a:ext cx="555150" cy="2522400"/>
            </a:xfrm>
            <a:custGeom>
              <a:rect b="b" l="l" r="r" t="t"/>
              <a:pathLst>
                <a:path extrusionOk="0" h="100896" w="22206">
                  <a:moveTo>
                    <a:pt x="9271" y="1"/>
                  </a:moveTo>
                  <a:lnTo>
                    <a:pt x="1" y="5390"/>
                  </a:lnTo>
                  <a:lnTo>
                    <a:pt x="2588" y="10565"/>
                  </a:lnTo>
                  <a:lnTo>
                    <a:pt x="4744" y="15739"/>
                  </a:lnTo>
                  <a:lnTo>
                    <a:pt x="6684" y="21344"/>
                  </a:lnTo>
                  <a:lnTo>
                    <a:pt x="8409" y="26949"/>
                  </a:lnTo>
                  <a:lnTo>
                    <a:pt x="9702" y="32554"/>
                  </a:lnTo>
                  <a:lnTo>
                    <a:pt x="10564" y="38375"/>
                  </a:lnTo>
                  <a:lnTo>
                    <a:pt x="11211" y="44412"/>
                  </a:lnTo>
                  <a:lnTo>
                    <a:pt x="11427" y="50448"/>
                  </a:lnTo>
                  <a:lnTo>
                    <a:pt x="11211" y="56484"/>
                  </a:lnTo>
                  <a:lnTo>
                    <a:pt x="10564" y="62521"/>
                  </a:lnTo>
                  <a:lnTo>
                    <a:pt x="9702" y="68342"/>
                  </a:lnTo>
                  <a:lnTo>
                    <a:pt x="8409" y="74163"/>
                  </a:lnTo>
                  <a:lnTo>
                    <a:pt x="6684" y="79552"/>
                  </a:lnTo>
                  <a:lnTo>
                    <a:pt x="4744" y="85157"/>
                  </a:lnTo>
                  <a:lnTo>
                    <a:pt x="2588" y="90331"/>
                  </a:lnTo>
                  <a:lnTo>
                    <a:pt x="1" y="95506"/>
                  </a:lnTo>
                  <a:lnTo>
                    <a:pt x="9271" y="100895"/>
                  </a:lnTo>
                  <a:lnTo>
                    <a:pt x="12289" y="95074"/>
                  </a:lnTo>
                  <a:lnTo>
                    <a:pt x="14876" y="89254"/>
                  </a:lnTo>
                  <a:lnTo>
                    <a:pt x="17032" y="83217"/>
                  </a:lnTo>
                  <a:lnTo>
                    <a:pt x="18757" y="76965"/>
                  </a:lnTo>
                  <a:lnTo>
                    <a:pt x="20266" y="70498"/>
                  </a:lnTo>
                  <a:lnTo>
                    <a:pt x="21344" y="64030"/>
                  </a:lnTo>
                  <a:lnTo>
                    <a:pt x="21990" y="57347"/>
                  </a:lnTo>
                  <a:lnTo>
                    <a:pt x="22206" y="50448"/>
                  </a:lnTo>
                  <a:lnTo>
                    <a:pt x="21990" y="43765"/>
                  </a:lnTo>
                  <a:lnTo>
                    <a:pt x="21344" y="37082"/>
                  </a:lnTo>
                  <a:lnTo>
                    <a:pt x="20266" y="30398"/>
                  </a:lnTo>
                  <a:lnTo>
                    <a:pt x="18757" y="23931"/>
                  </a:lnTo>
                  <a:lnTo>
                    <a:pt x="17032" y="17679"/>
                  </a:lnTo>
                  <a:lnTo>
                    <a:pt x="14876" y="11642"/>
                  </a:lnTo>
                  <a:lnTo>
                    <a:pt x="12289" y="5822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1187925" y="1596300"/>
              <a:ext cx="560525" cy="2522400"/>
            </a:xfrm>
            <a:custGeom>
              <a:rect b="b" l="l" r="r" t="t"/>
              <a:pathLst>
                <a:path extrusionOk="0" h="100896" w="22421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1570575" y="4080950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1570575" y="238125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3866575" y="4080950"/>
              <a:ext cx="2182825" cy="1395925"/>
            </a:xfrm>
            <a:custGeom>
              <a:rect b="b" l="l" r="r" t="t"/>
              <a:pathLst>
                <a:path extrusionOk="0" h="55837" w="87313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4" name="Google Shape;684;p24"/>
          <p:cNvSpPr/>
          <p:nvPr/>
        </p:nvSpPr>
        <p:spPr>
          <a:xfrm>
            <a:off x="6291405" y="2259642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4"/>
          <p:cNvSpPr/>
          <p:nvPr/>
        </p:nvSpPr>
        <p:spPr>
          <a:xfrm>
            <a:off x="6291405" y="344833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4"/>
          <p:cNvSpPr/>
          <p:nvPr/>
        </p:nvSpPr>
        <p:spPr>
          <a:xfrm>
            <a:off x="6018380" y="8866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4"/>
          <p:cNvSpPr/>
          <p:nvPr/>
        </p:nvSpPr>
        <p:spPr>
          <a:xfrm>
            <a:off x="2258080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4"/>
          <p:cNvSpPr/>
          <p:nvPr/>
        </p:nvSpPr>
        <p:spPr>
          <a:xfrm>
            <a:off x="2258080" y="2668055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4"/>
          <p:cNvSpPr txBox="1"/>
          <p:nvPr/>
        </p:nvSpPr>
        <p:spPr>
          <a:xfrm>
            <a:off x="492800" y="1086878"/>
            <a:ext cx="1689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62626"/>
                </a:solidFill>
              </a:rPr>
              <a:t> </a:t>
            </a:r>
            <a:r>
              <a:rPr b="0" i="0" lang="en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Structured data (CSV) </a:t>
            </a:r>
            <a:endParaRPr sz="1100"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62626"/>
                </a:solidFill>
              </a:rPr>
              <a:t> </a:t>
            </a:r>
            <a:r>
              <a:rPr b="0" i="0" lang="en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7 GB</a:t>
            </a:r>
            <a:endParaRPr sz="1100"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62626"/>
                </a:solidFill>
              </a:rPr>
              <a:t> </a:t>
            </a:r>
            <a:r>
              <a:rPr b="0" i="0" lang="en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Contains 3,332,799 observations.</a:t>
            </a:r>
            <a:endParaRPr sz="1100"/>
          </a:p>
        </p:txBody>
      </p:sp>
      <p:sp>
        <p:nvSpPr>
          <p:cNvPr id="687" name="Google Shape;687;p24"/>
          <p:cNvSpPr txBox="1"/>
          <p:nvPr/>
        </p:nvSpPr>
        <p:spPr>
          <a:xfrm>
            <a:off x="821426" y="622550"/>
            <a:ext cx="15507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Mitre Synthetic</a:t>
            </a:r>
            <a:r>
              <a:rPr b="1" i="0" lang="en" sz="16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i="0" lang="en" sz="16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Health data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492800" y="28534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24"/>
          <p:cNvSpPr txBox="1"/>
          <p:nvPr/>
        </p:nvSpPr>
        <p:spPr>
          <a:xfrm>
            <a:off x="821425" y="2642426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BBC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4"/>
          <p:cNvSpPr txBox="1"/>
          <p:nvPr/>
        </p:nvSpPr>
        <p:spPr>
          <a:xfrm>
            <a:off x="492800" y="42924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24"/>
          <p:cNvSpPr txBox="1"/>
          <p:nvPr/>
        </p:nvSpPr>
        <p:spPr>
          <a:xfrm>
            <a:off x="6758175" y="8074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Tweets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2" name="Google Shape;692;p24"/>
          <p:cNvSpPr txBox="1"/>
          <p:nvPr/>
        </p:nvSpPr>
        <p:spPr>
          <a:xfrm>
            <a:off x="6989700" y="2463125"/>
            <a:ext cx="1689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8324A"/>
                </a:solidFill>
              </a:rPr>
              <a:t> </a:t>
            </a:r>
            <a:r>
              <a:rPr b="0" i="0" lang="en" sz="1100" u="none" cap="none" strike="noStrike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Unstructured data(Image )</a:t>
            </a:r>
            <a:endParaRPr sz="1100"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8324A"/>
                </a:solidFill>
              </a:rPr>
              <a:t> </a:t>
            </a:r>
            <a:r>
              <a:rPr b="0" i="0" lang="en" sz="1100" u="none" cap="none" strike="noStrike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166 MB</a:t>
            </a:r>
            <a:endParaRPr sz="1100"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8324A"/>
                </a:solidFill>
              </a:rPr>
              <a:t> </a:t>
            </a:r>
            <a:r>
              <a:rPr b="0" i="0" lang="en" sz="1100" u="none" cap="none" strike="noStrike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317 Images.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24"/>
          <p:cNvSpPr txBox="1"/>
          <p:nvPr/>
        </p:nvSpPr>
        <p:spPr>
          <a:xfrm>
            <a:off x="7059300" y="2162775"/>
            <a:ext cx="15507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Covid 19 Image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4" name="Google Shape;694;p24"/>
          <p:cNvSpPr txBox="1"/>
          <p:nvPr/>
        </p:nvSpPr>
        <p:spPr>
          <a:xfrm>
            <a:off x="7017900" y="3692025"/>
            <a:ext cx="1776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8324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8324A"/>
              </a:solidFill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8324A"/>
                </a:solidFill>
              </a:rPr>
              <a:t> </a:t>
            </a:r>
            <a:r>
              <a:rPr b="0" i="0" lang="en" sz="1100" u="none" cap="none" strike="noStrike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Unstructured data(Image)</a:t>
            </a:r>
            <a:endParaRPr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1F1F1F"/>
                </a:solidFill>
              </a:rPr>
              <a:t> </a:t>
            </a:r>
            <a:r>
              <a:rPr b="0" i="0" lang="en" sz="1100" u="none" cap="none" strike="noStrik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600 MB</a:t>
            </a:r>
            <a:endParaRPr b="0" i="0" sz="1100" u="none" cap="none" strike="noStrik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•"/>
            </a:pPr>
            <a:r>
              <a:rPr lang="en" sz="1100">
                <a:solidFill>
                  <a:srgbClr val="1F1F1F"/>
                </a:solidFill>
              </a:rPr>
              <a:t> 1823 CXR Images.</a:t>
            </a:r>
            <a:endParaRPr sz="1100">
              <a:solidFill>
                <a:srgbClr val="1F1F1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24"/>
          <p:cNvSpPr txBox="1"/>
          <p:nvPr/>
        </p:nvSpPr>
        <p:spPr>
          <a:xfrm>
            <a:off x="7017900" y="3382301"/>
            <a:ext cx="1177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Covid CXR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6" name="Google Shape;696;p24"/>
          <p:cNvSpPr txBox="1"/>
          <p:nvPr/>
        </p:nvSpPr>
        <p:spPr>
          <a:xfrm>
            <a:off x="6806875" y="871237"/>
            <a:ext cx="1689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62626"/>
                </a:solidFill>
              </a:rPr>
              <a:t> </a:t>
            </a:r>
            <a:r>
              <a:rPr b="0" i="0" lang="en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Semi-</a:t>
            </a:r>
            <a:r>
              <a:rPr lang="en" sz="1100">
                <a:solidFill>
                  <a:srgbClr val="262626"/>
                </a:solidFill>
              </a:rPr>
              <a:t>s</a:t>
            </a:r>
            <a:r>
              <a:rPr b="0" i="0" lang="en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tructured data(CSV)</a:t>
            </a:r>
            <a:endParaRPr sz="1100"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62626"/>
                </a:solidFill>
              </a:rPr>
              <a:t> </a:t>
            </a:r>
            <a:r>
              <a:rPr b="0" i="0" lang="en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 MB</a:t>
            </a:r>
            <a:endParaRPr sz="1100"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62626"/>
                </a:solidFill>
              </a:rPr>
              <a:t> </a:t>
            </a:r>
            <a:r>
              <a:rPr b="0" i="0" lang="en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4 Million Text Entries.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97" name="Google Shape;697;p24"/>
          <p:cNvGrpSpPr/>
          <p:nvPr/>
        </p:nvGrpSpPr>
        <p:grpSpPr>
          <a:xfrm>
            <a:off x="2406152" y="2795578"/>
            <a:ext cx="298169" cy="339253"/>
            <a:chOff x="1529350" y="258825"/>
            <a:chExt cx="423475" cy="481825"/>
          </a:xfrm>
        </p:grpSpPr>
        <p:sp>
          <p:nvSpPr>
            <p:cNvPr id="698" name="Google Shape;698;p24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0" name="Google Shape;700;p24"/>
          <p:cNvGrpSpPr/>
          <p:nvPr/>
        </p:nvGrpSpPr>
        <p:grpSpPr>
          <a:xfrm>
            <a:off x="2380013" y="1229536"/>
            <a:ext cx="350431" cy="339887"/>
            <a:chOff x="3270675" y="841800"/>
            <a:chExt cx="497700" cy="482725"/>
          </a:xfrm>
        </p:grpSpPr>
        <p:sp>
          <p:nvSpPr>
            <p:cNvPr id="701" name="Google Shape;701;p24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4" name="Google Shape;704;p24"/>
          <p:cNvGrpSpPr/>
          <p:nvPr/>
        </p:nvGrpSpPr>
        <p:grpSpPr>
          <a:xfrm>
            <a:off x="6138143" y="1014157"/>
            <a:ext cx="354778" cy="339271"/>
            <a:chOff x="5045500" y="842250"/>
            <a:chExt cx="503875" cy="481850"/>
          </a:xfrm>
        </p:grpSpPr>
        <p:sp>
          <p:nvSpPr>
            <p:cNvPr id="705" name="Google Shape;705;p24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7" name="Google Shape;707;p24"/>
          <p:cNvGrpSpPr/>
          <p:nvPr/>
        </p:nvGrpSpPr>
        <p:grpSpPr>
          <a:xfrm>
            <a:off x="2445556" y="4294166"/>
            <a:ext cx="219345" cy="227301"/>
            <a:chOff x="3357325" y="2093500"/>
            <a:chExt cx="311525" cy="322825"/>
          </a:xfrm>
        </p:grpSpPr>
        <p:sp>
          <p:nvSpPr>
            <p:cNvPr id="708" name="Google Shape;708;p24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24"/>
          <p:cNvGrpSpPr/>
          <p:nvPr/>
        </p:nvGrpSpPr>
        <p:grpSpPr>
          <a:xfrm>
            <a:off x="6449401" y="3632653"/>
            <a:ext cx="278296" cy="339253"/>
            <a:chOff x="3907325" y="2620775"/>
            <a:chExt cx="395250" cy="481825"/>
          </a:xfrm>
        </p:grpSpPr>
        <p:sp>
          <p:nvSpPr>
            <p:cNvPr id="712" name="Google Shape;712;p24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p24"/>
          <p:cNvGrpSpPr/>
          <p:nvPr/>
        </p:nvGrpSpPr>
        <p:grpSpPr>
          <a:xfrm>
            <a:off x="6418916" y="2387167"/>
            <a:ext cx="339253" cy="339253"/>
            <a:chOff x="3271200" y="4992125"/>
            <a:chExt cx="481825" cy="481825"/>
          </a:xfrm>
        </p:grpSpPr>
        <p:sp>
          <p:nvSpPr>
            <p:cNvPr id="717" name="Google Shape;717;p24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24"/>
          <p:cNvSpPr txBox="1"/>
          <p:nvPr/>
        </p:nvSpPr>
        <p:spPr>
          <a:xfrm>
            <a:off x="645200" y="30058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24"/>
          <p:cNvSpPr txBox="1"/>
          <p:nvPr/>
        </p:nvSpPr>
        <p:spPr>
          <a:xfrm>
            <a:off x="681275" y="2909518"/>
            <a:ext cx="1689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8324A"/>
                </a:solidFill>
              </a:rPr>
              <a:t> </a:t>
            </a:r>
            <a:r>
              <a:rPr b="0" i="0" lang="en" sz="1100" u="none" cap="none" strike="noStrike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Semi-</a:t>
            </a:r>
            <a:r>
              <a:rPr lang="en" sz="1100">
                <a:solidFill>
                  <a:srgbClr val="28324A"/>
                </a:solidFill>
              </a:rPr>
              <a:t>s</a:t>
            </a:r>
            <a:r>
              <a:rPr b="0" i="0" lang="en" sz="1100" u="none" cap="none" strike="noStrike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tructured data(CSV).</a:t>
            </a:r>
            <a:endParaRPr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8324A"/>
                </a:solidFill>
              </a:rPr>
              <a:t> </a:t>
            </a:r>
            <a:r>
              <a:rPr b="0" i="0" lang="en" sz="1100" u="none" cap="none" strike="noStrike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1 MB </a:t>
            </a:r>
            <a:endParaRPr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8324A"/>
                </a:solidFill>
              </a:rPr>
              <a:t> </a:t>
            </a:r>
            <a:r>
              <a:rPr b="0" i="0" lang="en" sz="1100" u="none" cap="none" strike="noStrike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5 attributes and 14763 observations.</a:t>
            </a:r>
            <a:endParaRPr/>
          </a:p>
        </p:txBody>
      </p:sp>
      <p:sp>
        <p:nvSpPr>
          <p:cNvPr id="722" name="Google Shape;722;p24"/>
          <p:cNvSpPr txBox="1"/>
          <p:nvPr/>
        </p:nvSpPr>
        <p:spPr>
          <a:xfrm>
            <a:off x="6492925" y="4637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swald"/>
                <a:ea typeface="Oswald"/>
                <a:cs typeface="Oswald"/>
                <a:sym typeface="Oswald"/>
              </a:rPr>
              <a:t>                                                                    </a:t>
            </a:r>
            <a:endParaRPr b="1" sz="1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swald"/>
                <a:ea typeface="Oswald"/>
                <a:cs typeface="Oswald"/>
                <a:sym typeface="Oswald"/>
              </a:rPr>
              <a:t>                                                          10                                  </a:t>
            </a:r>
            <a:endParaRPr b="1" sz="1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swald"/>
                <a:ea typeface="Oswald"/>
                <a:cs typeface="Oswald"/>
                <a:sym typeface="Oswald"/>
              </a:rPr>
              <a:t>                                              </a:t>
            </a:r>
            <a:endParaRPr b="1" sz="1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728" name="Google Shape;728;p25"/>
          <p:cNvSpPr txBox="1"/>
          <p:nvPr/>
        </p:nvSpPr>
        <p:spPr>
          <a:xfrm>
            <a:off x="1822100" y="215175"/>
            <a:ext cx="5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9" name="Google Shape;729;p25"/>
          <p:cNvSpPr txBox="1"/>
          <p:nvPr/>
        </p:nvSpPr>
        <p:spPr>
          <a:xfrm>
            <a:off x="880450" y="215175"/>
            <a:ext cx="662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                   DATA PREPROCESSING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30" name="Google Shape;7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50" y="784575"/>
            <a:ext cx="7311051" cy="36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6"/>
          <p:cNvSpPr txBox="1"/>
          <p:nvPr>
            <p:ph type="title"/>
          </p:nvPr>
        </p:nvSpPr>
        <p:spPr>
          <a:xfrm>
            <a:off x="1015875" y="1946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ANALYSIS</a:t>
            </a:r>
            <a:endParaRPr sz="2500"/>
          </a:p>
        </p:txBody>
      </p:sp>
      <p:sp>
        <p:nvSpPr>
          <p:cNvPr id="736" name="Google Shape;736;p26"/>
          <p:cNvSpPr txBox="1"/>
          <p:nvPr>
            <p:ph idx="1" type="body"/>
          </p:nvPr>
        </p:nvSpPr>
        <p:spPr>
          <a:xfrm>
            <a:off x="569525" y="1552950"/>
            <a:ext cx="3848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TEXT DATASETS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6"/>
          <p:cNvSpPr txBox="1"/>
          <p:nvPr>
            <p:ph idx="2" type="body"/>
          </p:nvPr>
        </p:nvSpPr>
        <p:spPr>
          <a:xfrm>
            <a:off x="4933950" y="1552950"/>
            <a:ext cx="3078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    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IMAGE DATASETS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739" name="Google Shape;739;p26"/>
          <p:cNvSpPr/>
          <p:nvPr/>
        </p:nvSpPr>
        <p:spPr>
          <a:xfrm>
            <a:off x="569525" y="2196175"/>
            <a:ext cx="3571200" cy="715800"/>
          </a:xfrm>
          <a:prstGeom prst="homePlate">
            <a:avLst>
              <a:gd fmla="val 50000" name="adj"/>
            </a:avLst>
          </a:prstGeom>
          <a:solidFill>
            <a:srgbClr val="17A0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Descriptive Texts to detect Covid keywords.</a:t>
            </a:r>
            <a:endParaRPr/>
          </a:p>
        </p:txBody>
      </p:sp>
      <p:sp>
        <p:nvSpPr>
          <p:cNvPr id="740" name="Google Shape;740;p26"/>
          <p:cNvSpPr/>
          <p:nvPr/>
        </p:nvSpPr>
        <p:spPr>
          <a:xfrm>
            <a:off x="569525" y="3080775"/>
            <a:ext cx="3571200" cy="715800"/>
          </a:xfrm>
          <a:prstGeom prst="homePlate">
            <a:avLst>
              <a:gd fmla="val 50000" name="adj"/>
            </a:avLst>
          </a:prstGeom>
          <a:solidFill>
            <a:srgbClr val="17A0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Columns include ‘Description’ and ‘Summary’.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6"/>
          <p:cNvSpPr/>
          <p:nvPr/>
        </p:nvSpPr>
        <p:spPr>
          <a:xfrm>
            <a:off x="4933950" y="2196175"/>
            <a:ext cx="3339900" cy="715800"/>
          </a:xfrm>
          <a:prstGeom prst="homePlate">
            <a:avLst>
              <a:gd fmla="val 50000" name="adj"/>
            </a:avLst>
          </a:prstGeom>
          <a:solidFill>
            <a:srgbClr val="17A0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Analyzed Chest X-ray Images.</a:t>
            </a:r>
            <a:endParaRPr/>
          </a:p>
        </p:txBody>
      </p:sp>
      <p:sp>
        <p:nvSpPr>
          <p:cNvPr id="742" name="Google Shape;742;p26"/>
          <p:cNvSpPr/>
          <p:nvPr/>
        </p:nvSpPr>
        <p:spPr>
          <a:xfrm>
            <a:off x="4975375" y="3121425"/>
            <a:ext cx="3393600" cy="715800"/>
          </a:xfrm>
          <a:prstGeom prst="homePlate">
            <a:avLst>
              <a:gd fmla="val 50000" name="adj"/>
            </a:avLst>
          </a:prstGeom>
          <a:solidFill>
            <a:srgbClr val="17A0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 detecting Covid impacted X-rays.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7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Algorithms, </a:t>
            </a:r>
            <a:r>
              <a:rPr lang="en">
                <a:solidFill>
                  <a:schemeClr val="lt1"/>
                </a:solidFill>
              </a:rPr>
              <a:t>Modeling and Visualizations</a:t>
            </a:r>
            <a:endParaRPr/>
          </a:p>
        </p:txBody>
      </p:sp>
      <p:sp>
        <p:nvSpPr>
          <p:cNvPr id="748" name="Google Shape;748;p27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8"/>
          <p:cNvSpPr txBox="1"/>
          <p:nvPr>
            <p:ph type="title"/>
          </p:nvPr>
        </p:nvSpPr>
        <p:spPr>
          <a:xfrm>
            <a:off x="320800" y="154100"/>
            <a:ext cx="80598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TOPIC MODELING-LATENT DIRICHLET ALLOCATION</a:t>
            </a:r>
            <a:endParaRPr sz="2300"/>
          </a:p>
        </p:txBody>
      </p:sp>
      <p:sp>
        <p:nvSpPr>
          <p:cNvPr id="755" name="Google Shape;755;p2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756" name="Google Shape;756;p28"/>
          <p:cNvSpPr txBox="1"/>
          <p:nvPr/>
        </p:nvSpPr>
        <p:spPr>
          <a:xfrm>
            <a:off x="196425" y="1819175"/>
            <a:ext cx="29646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Topic Modeling is used to analyze big unlabeled text data by grouping them into topics.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LDA is a probabilistic statistical model.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C</a:t>
            </a:r>
            <a:r>
              <a:rPr lang="en" sz="1100"/>
              <a:t>oherence Score measures how well words in a topic related to one anothe</a:t>
            </a:r>
            <a:r>
              <a:rPr lang="en" sz="1100"/>
              <a:t>r.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 high coherence score indicates the topics are relevant to each other.</a:t>
            </a:r>
            <a:endParaRPr sz="1100"/>
          </a:p>
        </p:txBody>
      </p:sp>
      <p:pic>
        <p:nvPicPr>
          <p:cNvPr id="757" name="Google Shape;7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650" y="22263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8"/>
          <p:cNvSpPr/>
          <p:nvPr/>
        </p:nvSpPr>
        <p:spPr>
          <a:xfrm>
            <a:off x="5050388" y="2360475"/>
            <a:ext cx="561600" cy="4458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</a:t>
            </a:r>
            <a:r>
              <a:rPr b="1" lang="en" sz="1100"/>
              <a:t>LDA</a:t>
            </a:r>
            <a:endParaRPr b="1" sz="1100"/>
          </a:p>
        </p:txBody>
      </p:sp>
      <p:sp>
        <p:nvSpPr>
          <p:cNvPr id="759" name="Google Shape;759;p28"/>
          <p:cNvSpPr/>
          <p:nvPr/>
        </p:nvSpPr>
        <p:spPr>
          <a:xfrm>
            <a:off x="6116700" y="1308275"/>
            <a:ext cx="384000" cy="3801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1060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8"/>
          <p:cNvSpPr/>
          <p:nvPr/>
        </p:nvSpPr>
        <p:spPr>
          <a:xfrm>
            <a:off x="6578325" y="1242625"/>
            <a:ext cx="452100" cy="445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26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8"/>
          <p:cNvSpPr/>
          <p:nvPr/>
        </p:nvSpPr>
        <p:spPr>
          <a:xfrm>
            <a:off x="6383250" y="1555650"/>
            <a:ext cx="452100" cy="445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8"/>
          <p:cNvSpPr/>
          <p:nvPr/>
        </p:nvSpPr>
        <p:spPr>
          <a:xfrm>
            <a:off x="6672413" y="2391288"/>
            <a:ext cx="561600" cy="4458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8"/>
          <p:cNvSpPr txBox="1"/>
          <p:nvPr/>
        </p:nvSpPr>
        <p:spPr>
          <a:xfrm>
            <a:off x="7149875" y="1042850"/>
            <a:ext cx="12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ource Sans Pro"/>
                <a:ea typeface="Source Sans Pro"/>
                <a:cs typeface="Source Sans Pro"/>
                <a:sym typeface="Source Sans Pro"/>
              </a:rPr>
              <a:t>K-Topics</a:t>
            </a:r>
            <a:endParaRPr b="1"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4" name="Google Shape;764;p28"/>
          <p:cNvSpPr txBox="1"/>
          <p:nvPr/>
        </p:nvSpPr>
        <p:spPr>
          <a:xfrm>
            <a:off x="7149875" y="1480463"/>
            <a:ext cx="165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ource Sans Pro"/>
                <a:ea typeface="Source Sans Pro"/>
                <a:cs typeface="Source Sans Pro"/>
                <a:sym typeface="Source Sans Pro"/>
              </a:rPr>
              <a:t>Cluster of Words</a:t>
            </a:r>
            <a:endParaRPr b="1"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5" name="Google Shape;765;p28"/>
          <p:cNvSpPr/>
          <p:nvPr/>
        </p:nvSpPr>
        <p:spPr>
          <a:xfrm>
            <a:off x="7845000" y="2150388"/>
            <a:ext cx="185400" cy="700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8"/>
          <p:cNvSpPr/>
          <p:nvPr/>
        </p:nvSpPr>
        <p:spPr>
          <a:xfrm>
            <a:off x="8069713" y="2001450"/>
            <a:ext cx="185400" cy="860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8"/>
          <p:cNvSpPr/>
          <p:nvPr/>
        </p:nvSpPr>
        <p:spPr>
          <a:xfrm>
            <a:off x="8294450" y="2336175"/>
            <a:ext cx="165000" cy="494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8"/>
          <p:cNvSpPr txBox="1"/>
          <p:nvPr/>
        </p:nvSpPr>
        <p:spPr>
          <a:xfrm>
            <a:off x="6548225" y="2904750"/>
            <a:ext cx="6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ource Sans Pro"/>
                <a:ea typeface="Source Sans Pro"/>
                <a:cs typeface="Source Sans Pro"/>
                <a:sym typeface="Source Sans Pro"/>
              </a:rPr>
              <a:t>Topic</a:t>
            </a:r>
            <a:endParaRPr b="1"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28"/>
          <p:cNvCxnSpPr/>
          <p:nvPr/>
        </p:nvCxnSpPr>
        <p:spPr>
          <a:xfrm>
            <a:off x="5642963" y="2569238"/>
            <a:ext cx="813900" cy="15300"/>
          </a:xfrm>
          <a:prstGeom prst="straightConnector1">
            <a:avLst/>
          </a:prstGeom>
          <a:noFill/>
          <a:ln cap="flat" cmpd="sng" w="1905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28"/>
          <p:cNvCxnSpPr/>
          <p:nvPr/>
        </p:nvCxnSpPr>
        <p:spPr>
          <a:xfrm>
            <a:off x="5642975" y="2553475"/>
            <a:ext cx="630600" cy="799500"/>
          </a:xfrm>
          <a:prstGeom prst="straightConnector1">
            <a:avLst/>
          </a:prstGeom>
          <a:noFill/>
          <a:ln cap="flat" cmpd="sng" w="1905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28"/>
          <p:cNvCxnSpPr/>
          <p:nvPr/>
        </p:nvCxnSpPr>
        <p:spPr>
          <a:xfrm flipH="1" rot="10800000">
            <a:off x="5642975" y="1868775"/>
            <a:ext cx="553800" cy="714600"/>
          </a:xfrm>
          <a:prstGeom prst="straightConnector1">
            <a:avLst/>
          </a:prstGeom>
          <a:noFill/>
          <a:ln cap="flat" cmpd="sng" w="1905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28"/>
          <p:cNvSpPr txBox="1"/>
          <p:nvPr/>
        </p:nvSpPr>
        <p:spPr>
          <a:xfrm>
            <a:off x="7191400" y="2783875"/>
            <a:ext cx="211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ource Sans Pro"/>
                <a:ea typeface="Source Sans Pro"/>
                <a:cs typeface="Source Sans Pro"/>
                <a:sym typeface="Source Sans Pro"/>
              </a:rPr>
              <a:t>   Frequency of Words</a:t>
            </a:r>
            <a:endParaRPr b="1"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3" name="Google Shape;773;p28"/>
          <p:cNvSpPr/>
          <p:nvPr/>
        </p:nvSpPr>
        <p:spPr>
          <a:xfrm>
            <a:off x="6306363" y="3539950"/>
            <a:ext cx="7554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8"/>
          <p:cNvSpPr/>
          <p:nvPr/>
        </p:nvSpPr>
        <p:spPr>
          <a:xfrm>
            <a:off x="6449400" y="3586150"/>
            <a:ext cx="371400" cy="2817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8"/>
          <p:cNvSpPr/>
          <p:nvPr/>
        </p:nvSpPr>
        <p:spPr>
          <a:xfrm rot="-5400000">
            <a:off x="6849449" y="3575351"/>
            <a:ext cx="281700" cy="339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550" y="1370850"/>
            <a:ext cx="243000" cy="243000"/>
          </a:xfrm>
          <a:prstGeom prst="rect">
            <a:avLst/>
          </a:prstGeom>
          <a:noFill/>
          <a:ln cap="flat" cmpd="sng" w="28575">
            <a:solidFill>
              <a:srgbClr val="C9FF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7" name="Google Shape;7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725" y="1677150"/>
            <a:ext cx="243000" cy="243000"/>
          </a:xfrm>
          <a:prstGeom prst="rect">
            <a:avLst/>
          </a:prstGeom>
          <a:noFill/>
          <a:ln cap="flat" cmpd="sng" w="28575">
            <a:solidFill>
              <a:srgbClr val="C9FF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8" name="Google Shape;7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425" y="1370850"/>
            <a:ext cx="243000" cy="243000"/>
          </a:xfrm>
          <a:prstGeom prst="rect">
            <a:avLst/>
          </a:prstGeom>
          <a:noFill/>
          <a:ln cap="flat" cmpd="sng" w="28575">
            <a:solidFill>
              <a:srgbClr val="C9FF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9" name="Google Shape;7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700" y="2510185"/>
            <a:ext cx="165025" cy="208013"/>
          </a:xfrm>
          <a:prstGeom prst="rect">
            <a:avLst/>
          </a:prstGeom>
          <a:noFill/>
          <a:ln cap="flat" cmpd="sng" w="28575">
            <a:solidFill>
              <a:srgbClr val="C9FF3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0" name="Google Shape;780;p28"/>
          <p:cNvSpPr/>
          <p:nvPr/>
        </p:nvSpPr>
        <p:spPr>
          <a:xfrm>
            <a:off x="6436800" y="3876425"/>
            <a:ext cx="384000" cy="306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8"/>
          <p:cNvSpPr/>
          <p:nvPr/>
        </p:nvSpPr>
        <p:spPr>
          <a:xfrm rot="-1716385">
            <a:off x="6820810" y="3867990"/>
            <a:ext cx="338979" cy="322866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083C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283" y="3662333"/>
            <a:ext cx="165025" cy="165025"/>
          </a:xfrm>
          <a:prstGeom prst="rect">
            <a:avLst/>
          </a:prstGeom>
          <a:noFill/>
          <a:ln cap="flat" cmpd="sng" w="28575">
            <a:solidFill>
              <a:srgbClr val="C9FF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3" name="Google Shape;7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825" y="3946900"/>
            <a:ext cx="165025" cy="165025"/>
          </a:xfrm>
          <a:prstGeom prst="rect">
            <a:avLst/>
          </a:prstGeom>
          <a:noFill/>
          <a:ln cap="flat" cmpd="sng" w="28575">
            <a:solidFill>
              <a:srgbClr val="C9FF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4" name="Google Shape;7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795" y="3662333"/>
            <a:ext cx="165025" cy="165025"/>
          </a:xfrm>
          <a:prstGeom prst="rect">
            <a:avLst/>
          </a:prstGeom>
          <a:noFill/>
          <a:ln cap="flat" cmpd="sng" w="28575">
            <a:solidFill>
              <a:srgbClr val="C9FF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5" name="Google Shape;7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795" y="3946908"/>
            <a:ext cx="165025" cy="165025"/>
          </a:xfrm>
          <a:prstGeom prst="rect">
            <a:avLst/>
          </a:prstGeom>
          <a:noFill/>
          <a:ln cap="flat" cmpd="sng" w="28575">
            <a:solidFill>
              <a:srgbClr val="C9FF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6" name="Google Shape;7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095" y="3814927"/>
            <a:ext cx="130913" cy="165025"/>
          </a:xfrm>
          <a:prstGeom prst="rect">
            <a:avLst/>
          </a:prstGeom>
          <a:noFill/>
          <a:ln cap="flat" cmpd="sng" w="28575">
            <a:solidFill>
              <a:srgbClr val="C9FF3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7" name="Google Shape;787;p28"/>
          <p:cNvSpPr/>
          <p:nvPr/>
        </p:nvSpPr>
        <p:spPr>
          <a:xfrm>
            <a:off x="7845000" y="3586150"/>
            <a:ext cx="185400" cy="445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8"/>
          <p:cNvSpPr/>
          <p:nvPr/>
        </p:nvSpPr>
        <p:spPr>
          <a:xfrm>
            <a:off x="8069725" y="3340225"/>
            <a:ext cx="185400" cy="700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8"/>
          <p:cNvSpPr/>
          <p:nvPr/>
        </p:nvSpPr>
        <p:spPr>
          <a:xfrm>
            <a:off x="8294450" y="3285325"/>
            <a:ext cx="165000" cy="755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8"/>
          <p:cNvSpPr txBox="1"/>
          <p:nvPr/>
        </p:nvSpPr>
        <p:spPr>
          <a:xfrm>
            <a:off x="7347575" y="3939875"/>
            <a:ext cx="183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Distribution of Topics</a:t>
            </a:r>
            <a:endParaRPr b="1" sz="1000"/>
          </a:p>
        </p:txBody>
      </p:sp>
      <p:sp>
        <p:nvSpPr>
          <p:cNvPr id="791" name="Google Shape;791;p28"/>
          <p:cNvSpPr txBox="1"/>
          <p:nvPr/>
        </p:nvSpPr>
        <p:spPr>
          <a:xfrm>
            <a:off x="3827400" y="3051425"/>
            <a:ext cx="97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Documents</a:t>
            </a:r>
            <a:endParaRPr b="1" sz="1000"/>
          </a:p>
        </p:txBody>
      </p:sp>
      <p:cxnSp>
        <p:nvCxnSpPr>
          <p:cNvPr id="792" name="Google Shape;792;p28"/>
          <p:cNvCxnSpPr>
            <a:endCxn id="758" idx="1"/>
          </p:cNvCxnSpPr>
          <p:nvPr/>
        </p:nvCxnSpPr>
        <p:spPr>
          <a:xfrm flipH="1" rot="10800000">
            <a:off x="4678988" y="2583375"/>
            <a:ext cx="371400" cy="19200"/>
          </a:xfrm>
          <a:prstGeom prst="straightConnector1">
            <a:avLst/>
          </a:prstGeom>
          <a:noFill/>
          <a:ln cap="flat" cmpd="sng" w="2857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28"/>
          <p:cNvSpPr txBox="1"/>
          <p:nvPr/>
        </p:nvSpPr>
        <p:spPr>
          <a:xfrm>
            <a:off x="4032000" y="3479575"/>
            <a:ext cx="217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</a:rPr>
              <a:t>  LDA Model Output </a:t>
            </a:r>
            <a:r>
              <a:rPr b="1" lang="en" sz="135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94" name="Google Shape;7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00" y="514137"/>
            <a:ext cx="4107324" cy="227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chemeClr val="dk1"/>
                </a:solidFill>
              </a:rPr>
              <a:t>‹#›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800" name="Google Shape;800;p29"/>
          <p:cNvSpPr txBox="1"/>
          <p:nvPr/>
        </p:nvSpPr>
        <p:spPr>
          <a:xfrm>
            <a:off x="1349400" y="2049625"/>
            <a:ext cx="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1" name="Google Shape;801;p29"/>
          <p:cNvSpPr txBox="1"/>
          <p:nvPr>
            <p:ph idx="4294967295" type="title"/>
          </p:nvPr>
        </p:nvSpPr>
        <p:spPr>
          <a:xfrm>
            <a:off x="650300" y="321825"/>
            <a:ext cx="79065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300">
                <a:highlight>
                  <a:schemeClr val="lt1"/>
                </a:highlight>
              </a:rPr>
              <a:t>BIDIRECTIONAL ENCODER REPRESENTATIONS FROM TRANSFORMERS (BERT) MODEL-SIMILARITY SCORE</a:t>
            </a:r>
            <a:endParaRPr sz="2300"/>
          </a:p>
        </p:txBody>
      </p:sp>
      <p:sp>
        <p:nvSpPr>
          <p:cNvPr id="802" name="Google Shape;802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chemeClr val="dk1"/>
                </a:solidFill>
              </a:rPr>
              <a:t>‹#›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803" name="Google Shape;803;p29"/>
          <p:cNvSpPr txBox="1"/>
          <p:nvPr/>
        </p:nvSpPr>
        <p:spPr>
          <a:xfrm>
            <a:off x="1349400" y="2049625"/>
            <a:ext cx="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4" name="Google Shape;804;p29"/>
          <p:cNvSpPr txBox="1"/>
          <p:nvPr/>
        </p:nvSpPr>
        <p:spPr>
          <a:xfrm>
            <a:off x="187550" y="1098575"/>
            <a:ext cx="4326300" cy="3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Char char="●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</a:rPr>
              <a:t>BERT is trained on massive data corpus.</a:t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Identify the context of the sentence using Transformers.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It measures the semantic similarity between sentences.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292929"/>
                </a:solidFill>
                <a:highlight>
                  <a:schemeClr val="lt1"/>
                </a:highlight>
              </a:rPr>
              <a:t>Semantic  similarity  refers to the task that compares the similarity between one text to another.  </a:t>
            </a:r>
            <a:endParaRPr sz="1300">
              <a:solidFill>
                <a:srgbClr val="292929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Char char="●"/>
            </a:pPr>
            <a:r>
              <a:rPr lang="en" sz="1300">
                <a:solidFill>
                  <a:srgbClr val="292929"/>
                </a:solidFill>
                <a:highlight>
                  <a:schemeClr val="lt1"/>
                </a:highlight>
              </a:rPr>
              <a:t>Calculated sentence similarity score.</a:t>
            </a:r>
            <a:endParaRPr sz="1300">
              <a:solidFill>
                <a:srgbClr val="292929"/>
              </a:solidFill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Used BERTopic library for calculating topic similarity.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 </a:t>
            </a:r>
            <a:r>
              <a:rPr lang="en" sz="1300"/>
              <a:t>Extracted covid keywords like Covid, Symptoms, Prevention and Treatment.</a:t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pic>
        <p:nvPicPr>
          <p:cNvPr id="805" name="Google Shape;8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700" y="1040913"/>
            <a:ext cx="3440279" cy="2123013"/>
          </a:xfrm>
          <a:prstGeom prst="rect">
            <a:avLst/>
          </a:prstGeom>
          <a:noFill/>
          <a:ln cap="flat" cmpd="sng" w="28575">
            <a:solidFill>
              <a:srgbClr val="0A958E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3600000" dist="19050">
              <a:srgbClr val="E5E5E5">
                <a:alpha val="6000"/>
              </a:srgbClr>
            </a:outerShdw>
            <a:reflection blurRad="0" dir="5400000" dist="38100" endA="0" endPos="10000" fadeDir="5400012" kx="0" rotWithShape="0" algn="bl" stPos="0" sy="-100000" ky="0"/>
          </a:effectLst>
        </p:spPr>
      </p:pic>
      <p:pic>
        <p:nvPicPr>
          <p:cNvPr id="806" name="Google Shape;8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950" y="3813800"/>
            <a:ext cx="3533775" cy="809625"/>
          </a:xfrm>
          <a:prstGeom prst="rect">
            <a:avLst/>
          </a:prstGeom>
          <a:noFill/>
          <a:ln cap="flat" cmpd="sng" w="19050">
            <a:solidFill>
              <a:srgbClr val="3A80B6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0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812" name="Google Shape;812;p30"/>
          <p:cNvSpPr txBox="1"/>
          <p:nvPr/>
        </p:nvSpPr>
        <p:spPr>
          <a:xfrm>
            <a:off x="1156200" y="209850"/>
            <a:ext cx="673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3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TEXT DATA</a:t>
            </a:r>
            <a:r>
              <a:rPr b="1" lang="en" sz="23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SETS</a:t>
            </a:r>
            <a:r>
              <a:rPr b="1" i="0" lang="en" sz="23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23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23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3" name="Google Shape;8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725" y="1111600"/>
            <a:ext cx="7283225" cy="35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30"/>
          <p:cNvSpPr/>
          <p:nvPr/>
        </p:nvSpPr>
        <p:spPr>
          <a:xfrm>
            <a:off x="213550" y="209850"/>
            <a:ext cx="1602900" cy="834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dataset best answers covid questions?</a:t>
            </a:r>
            <a:endParaRPr sz="1500"/>
          </a:p>
        </p:txBody>
      </p:sp>
      <p:sp>
        <p:nvSpPr>
          <p:cNvPr id="815" name="Google Shape;815;p30"/>
          <p:cNvSpPr txBox="1"/>
          <p:nvPr/>
        </p:nvSpPr>
        <p:spPr>
          <a:xfrm>
            <a:off x="119150" y="1519625"/>
            <a:ext cx="1535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</a:t>
            </a:r>
            <a:r>
              <a:rPr lang="en"/>
              <a:t>takeaway is that users receive more detail results from Topic and Sub-topic about Business Question.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1F1F1F"/>
                </a:solidFill>
              </a:rPr>
              <a:t>‹#›</a:t>
            </a:fld>
            <a:endParaRPr b="1">
              <a:solidFill>
                <a:srgbClr val="1F1F1F"/>
              </a:solidFill>
            </a:endParaRPr>
          </a:p>
        </p:txBody>
      </p:sp>
      <p:sp>
        <p:nvSpPr>
          <p:cNvPr id="821" name="Google Shape;821;p31"/>
          <p:cNvSpPr txBox="1"/>
          <p:nvPr/>
        </p:nvSpPr>
        <p:spPr>
          <a:xfrm>
            <a:off x="493075" y="162025"/>
            <a:ext cx="787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WORD COUNTS OF TOPICS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22" name="Google Shape;8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475" y="716125"/>
            <a:ext cx="6834026" cy="4227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1F1F1F"/>
                </a:solidFill>
              </a:rPr>
              <a:t>‹#›</a:t>
            </a:fld>
            <a:endParaRPr b="1">
              <a:solidFill>
                <a:srgbClr val="1F1F1F"/>
              </a:solidFill>
            </a:endParaRPr>
          </a:p>
        </p:txBody>
      </p:sp>
      <p:pic>
        <p:nvPicPr>
          <p:cNvPr id="828" name="Google Shape;828;p3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25" y="946200"/>
            <a:ext cx="3398550" cy="197770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9" name="Google Shape;829;p32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675" y="961300"/>
            <a:ext cx="3398550" cy="195376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0" name="Google Shape;830;p32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200" y="3064475"/>
            <a:ext cx="3318600" cy="1857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1" name="Google Shape;831;p32"/>
          <p:cNvSpPr txBox="1"/>
          <p:nvPr/>
        </p:nvSpPr>
        <p:spPr>
          <a:xfrm>
            <a:off x="116475" y="277350"/>
            <a:ext cx="793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MOMENTUM AI: ZERO-SHOT CLASSIFICATION RESULTS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pic>
        <p:nvPicPr>
          <p:cNvPr id="837" name="Google Shape;8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25" y="1243026"/>
            <a:ext cx="8147076" cy="25933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8" name="Google Shape;838;p33"/>
          <p:cNvSpPr txBox="1"/>
          <p:nvPr>
            <p:ph idx="1" type="body"/>
          </p:nvPr>
        </p:nvSpPr>
        <p:spPr>
          <a:xfrm>
            <a:off x="91000" y="182000"/>
            <a:ext cx="85959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TEXT - COMMON </a:t>
            </a:r>
            <a:r>
              <a:rPr b="1" lang="en" sz="2500">
                <a:latin typeface="Oswald"/>
                <a:ea typeface="Oswald"/>
                <a:cs typeface="Oswald"/>
                <a:sym typeface="Oswald"/>
              </a:rPr>
              <a:t>DATA QUALITY ISSUES</a:t>
            </a:r>
            <a:endParaRPr b="1" sz="2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6"/>
          <p:cNvSpPr txBox="1"/>
          <p:nvPr>
            <p:ph type="title"/>
          </p:nvPr>
        </p:nvSpPr>
        <p:spPr>
          <a:xfrm>
            <a:off x="807975" y="166675"/>
            <a:ext cx="6996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TEAM</a:t>
            </a:r>
            <a:endParaRPr sz="2500"/>
          </a:p>
        </p:txBody>
      </p:sp>
      <p:sp>
        <p:nvSpPr>
          <p:cNvPr id="477" name="Google Shape;477;p16"/>
          <p:cNvSpPr txBox="1"/>
          <p:nvPr>
            <p:ph idx="12" type="sldNum"/>
          </p:nvPr>
        </p:nvSpPr>
        <p:spPr>
          <a:xfrm>
            <a:off x="8502625" y="4756050"/>
            <a:ext cx="586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pic>
        <p:nvPicPr>
          <p:cNvPr id="478" name="Google Shape;4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3713" y="50492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9" name="Google Shape;479;p16"/>
          <p:cNvSpPr txBox="1"/>
          <p:nvPr/>
        </p:nvSpPr>
        <p:spPr>
          <a:xfrm>
            <a:off x="597075" y="2049500"/>
            <a:ext cx="1944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Nancy Antony</a:t>
            </a:r>
            <a:b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i="0" lang="en" sz="1000" u="none" cap="none" strike="noStrike">
                <a:solidFill>
                  <a:srgbClr val="2021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 MASTER</a:t>
            </a:r>
            <a:endParaRPr b="1" i="0" sz="1000" u="none" cap="none" strike="noStrike">
              <a:solidFill>
                <a:srgbClr val="20212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0" name="Google Shape;480;p16"/>
          <p:cNvPicPr preferRelativeResize="0"/>
          <p:nvPr/>
        </p:nvPicPr>
        <p:blipFill rotWithShape="1">
          <a:blip r:embed="rId4">
            <a:alphaModFix/>
          </a:blip>
          <a:srcRect b="0" l="2244" r="2243" t="0"/>
          <a:stretch/>
        </p:blipFill>
        <p:spPr>
          <a:xfrm>
            <a:off x="672075" y="50092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1" name="Google Shape;481;p16"/>
          <p:cNvSpPr txBox="1"/>
          <p:nvPr/>
        </p:nvSpPr>
        <p:spPr>
          <a:xfrm>
            <a:off x="3493725" y="2057488"/>
            <a:ext cx="1489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  <a:r>
              <a:rPr b="1" i="0" lang="en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ashid Kouser</a:t>
            </a:r>
            <a:br>
              <a:rPr b="1" i="0" lang="en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i="0" lang="en" sz="1000" u="none" cap="none" strike="noStrike">
                <a:solidFill>
                  <a:srgbClr val="2021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 OWNER</a:t>
            </a:r>
            <a:endParaRPr b="1" i="0" sz="1000" u="none" cap="none" strike="noStrike">
              <a:solidFill>
                <a:srgbClr val="20212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2" name="Google Shape;482;p16"/>
          <p:cNvPicPr preferRelativeResize="0"/>
          <p:nvPr/>
        </p:nvPicPr>
        <p:blipFill rotWithShape="1">
          <a:blip r:embed="rId5">
            <a:alphaModFix/>
          </a:blip>
          <a:srcRect b="7762" l="0" r="0" t="7763"/>
          <a:stretch/>
        </p:blipFill>
        <p:spPr>
          <a:xfrm>
            <a:off x="6315375" y="55440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3" name="Google Shape;483;p16"/>
          <p:cNvSpPr txBox="1"/>
          <p:nvPr/>
        </p:nvSpPr>
        <p:spPr>
          <a:xfrm>
            <a:off x="6315375" y="4146225"/>
            <a:ext cx="1489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Saiteja Pulluri</a:t>
            </a:r>
            <a:b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i="0" lang="en" sz="1000" u="none" cap="none" strike="noStrike">
                <a:solidFill>
                  <a:srgbClr val="2021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DEVELOPER</a:t>
            </a:r>
            <a:endParaRPr b="1" i="0" sz="8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4" name="Google Shape;484;p16"/>
          <p:cNvPicPr preferRelativeResize="0"/>
          <p:nvPr/>
        </p:nvPicPr>
        <p:blipFill rotWithShape="1">
          <a:blip r:embed="rId6">
            <a:alphaModFix/>
          </a:blip>
          <a:srcRect b="12494" l="0" r="0" t="12502"/>
          <a:stretch/>
        </p:blipFill>
        <p:spPr>
          <a:xfrm>
            <a:off x="672075" y="25802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5" name="Google Shape;485;p16"/>
          <p:cNvSpPr txBox="1"/>
          <p:nvPr/>
        </p:nvSpPr>
        <p:spPr>
          <a:xfrm>
            <a:off x="6315375" y="2156450"/>
            <a:ext cx="2037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Srisuda Kittisupakorn</a:t>
            </a:r>
            <a:br>
              <a:rPr b="1" i="0" lang="en" sz="15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i="0" lang="en" sz="1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DEVELOPER</a:t>
            </a:r>
            <a:endParaRPr b="1" i="0" sz="1000" u="none" cap="none" strike="noStrike">
              <a:solidFill>
                <a:srgbClr val="26262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6" name="Google Shape;486;p16"/>
          <p:cNvPicPr preferRelativeResize="0"/>
          <p:nvPr/>
        </p:nvPicPr>
        <p:blipFill rotWithShape="1">
          <a:blip r:embed="rId7">
            <a:alphaModFix/>
          </a:blip>
          <a:srcRect b="12494" l="0" r="0" t="12502"/>
          <a:stretch/>
        </p:blipFill>
        <p:spPr>
          <a:xfrm>
            <a:off x="6315375" y="265703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7" name="Google Shape;487;p16"/>
          <p:cNvPicPr preferRelativeResize="0"/>
          <p:nvPr/>
        </p:nvPicPr>
        <p:blipFill rotWithShape="1">
          <a:blip r:embed="rId8">
            <a:alphaModFix/>
          </a:blip>
          <a:srcRect b="4153" l="0" r="0" t="4162"/>
          <a:stretch/>
        </p:blipFill>
        <p:spPr>
          <a:xfrm>
            <a:off x="3377038" y="25802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8" name="Google Shape;488;p16"/>
          <p:cNvSpPr txBox="1"/>
          <p:nvPr/>
        </p:nvSpPr>
        <p:spPr>
          <a:xfrm>
            <a:off x="3377050" y="4078350"/>
            <a:ext cx="1489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Harshik Nadipalli</a:t>
            </a:r>
            <a:br>
              <a:rPr b="0" i="0" lang="en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i="0" lang="en" sz="1000" u="none" cap="none" strike="noStrike">
                <a:solidFill>
                  <a:srgbClr val="2021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DEVELOPER</a:t>
            </a:r>
            <a:endParaRPr b="1" i="0" sz="8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672075" y="4074475"/>
            <a:ext cx="1489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Vikas Gunnam</a:t>
            </a:r>
            <a:br>
              <a:rPr b="0" i="0" lang="en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i="0" lang="en" sz="1000" u="none" cap="none" strike="noStrike">
                <a:solidFill>
                  <a:srgbClr val="20212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DEVELOPER</a:t>
            </a:r>
            <a:endParaRPr b="1" i="0" sz="8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4"/>
          <p:cNvSpPr txBox="1"/>
          <p:nvPr>
            <p:ph idx="4294967295" type="body"/>
          </p:nvPr>
        </p:nvSpPr>
        <p:spPr>
          <a:xfrm>
            <a:off x="0" y="155350"/>
            <a:ext cx="85959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      </a:t>
            </a:r>
            <a:r>
              <a:rPr b="1" lang="en" sz="23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                    DATA QUALITY AND RELEVANCE METRICS </a:t>
            </a:r>
            <a:endParaRPr b="1" sz="23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44" name="Google Shape;844;p3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pic>
        <p:nvPicPr>
          <p:cNvPr id="845" name="Google Shape;8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050" y="3485825"/>
            <a:ext cx="6258619" cy="11111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6" name="Google Shape;8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050" y="866950"/>
            <a:ext cx="6258676" cy="23760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5"/>
          <p:cNvSpPr txBox="1"/>
          <p:nvPr>
            <p:ph idx="4294967295" type="title"/>
          </p:nvPr>
        </p:nvSpPr>
        <p:spPr>
          <a:xfrm>
            <a:off x="1131875" y="108575"/>
            <a:ext cx="7681200" cy="4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MOMENTUM AI-</a:t>
            </a:r>
            <a:r>
              <a:rPr lang="en" sz="2500"/>
              <a:t> CONVOLUTIONAL  NEURAL NETWORK </a:t>
            </a:r>
            <a:endParaRPr sz="2500"/>
          </a:p>
        </p:txBody>
      </p:sp>
      <p:sp>
        <p:nvSpPr>
          <p:cNvPr id="852" name="Google Shape;852;p3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853" name="Google Shape;853;p35"/>
          <p:cNvSpPr/>
          <p:nvPr/>
        </p:nvSpPr>
        <p:spPr>
          <a:xfrm>
            <a:off x="2960075" y="2826550"/>
            <a:ext cx="1400100" cy="6174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Data ingester</a:t>
            </a:r>
            <a:endParaRPr b="1"/>
          </a:p>
        </p:txBody>
      </p:sp>
      <p:sp>
        <p:nvSpPr>
          <p:cNvPr id="854" name="Google Shape;854;p35"/>
          <p:cNvSpPr/>
          <p:nvPr/>
        </p:nvSpPr>
        <p:spPr>
          <a:xfrm>
            <a:off x="1229613" y="2824100"/>
            <a:ext cx="1462500" cy="6174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Momentum AI</a:t>
            </a:r>
            <a:endParaRPr b="1"/>
          </a:p>
        </p:txBody>
      </p:sp>
      <p:sp>
        <p:nvSpPr>
          <p:cNvPr id="855" name="Google Shape;855;p35"/>
          <p:cNvSpPr/>
          <p:nvPr/>
        </p:nvSpPr>
        <p:spPr>
          <a:xfrm>
            <a:off x="4628125" y="2826550"/>
            <a:ext cx="1400100" cy="6174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ML model(CNN)</a:t>
            </a:r>
            <a:endParaRPr b="1"/>
          </a:p>
        </p:txBody>
      </p:sp>
      <p:sp>
        <p:nvSpPr>
          <p:cNvPr id="856" name="Google Shape;856;p35"/>
          <p:cNvSpPr/>
          <p:nvPr/>
        </p:nvSpPr>
        <p:spPr>
          <a:xfrm>
            <a:off x="6489700" y="2184400"/>
            <a:ext cx="10794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Classifier</a:t>
            </a:r>
            <a:endParaRPr/>
          </a:p>
        </p:txBody>
      </p:sp>
      <p:sp>
        <p:nvSpPr>
          <p:cNvPr id="857" name="Google Shape;857;p35"/>
          <p:cNvSpPr/>
          <p:nvPr/>
        </p:nvSpPr>
        <p:spPr>
          <a:xfrm>
            <a:off x="6489700" y="3363375"/>
            <a:ext cx="10794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Predictor</a:t>
            </a:r>
            <a:endParaRPr/>
          </a:p>
        </p:txBody>
      </p:sp>
      <p:cxnSp>
        <p:nvCxnSpPr>
          <p:cNvPr id="858" name="Google Shape;858;p35"/>
          <p:cNvCxnSpPr>
            <a:stCxn id="854" idx="3"/>
          </p:cNvCxnSpPr>
          <p:nvPr/>
        </p:nvCxnSpPr>
        <p:spPr>
          <a:xfrm flipH="1" rot="10800000">
            <a:off x="2692113" y="3130700"/>
            <a:ext cx="339600" cy="2100"/>
          </a:xfrm>
          <a:prstGeom prst="straightConnector1">
            <a:avLst/>
          </a:prstGeom>
          <a:noFill/>
          <a:ln cap="flat" cmpd="sng" w="2857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9" name="Google Shape;859;p35"/>
          <p:cNvCxnSpPr>
            <a:stCxn id="853" idx="3"/>
            <a:endCxn id="855" idx="1"/>
          </p:cNvCxnSpPr>
          <p:nvPr/>
        </p:nvCxnSpPr>
        <p:spPr>
          <a:xfrm>
            <a:off x="4360175" y="3135250"/>
            <a:ext cx="267900" cy="0"/>
          </a:xfrm>
          <a:prstGeom prst="straightConnector1">
            <a:avLst/>
          </a:prstGeom>
          <a:noFill/>
          <a:ln cap="flat" cmpd="sng" w="2857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0" name="Google Shape;860;p35"/>
          <p:cNvCxnSpPr/>
          <p:nvPr/>
        </p:nvCxnSpPr>
        <p:spPr>
          <a:xfrm flipH="1" rot="10800000">
            <a:off x="6013975" y="2467200"/>
            <a:ext cx="418500" cy="641700"/>
          </a:xfrm>
          <a:prstGeom prst="straightConnector1">
            <a:avLst/>
          </a:prstGeom>
          <a:noFill/>
          <a:ln cap="flat" cmpd="sng" w="2857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1" name="Google Shape;861;p35"/>
          <p:cNvCxnSpPr/>
          <p:nvPr/>
        </p:nvCxnSpPr>
        <p:spPr>
          <a:xfrm>
            <a:off x="5992525" y="3108900"/>
            <a:ext cx="461400" cy="536700"/>
          </a:xfrm>
          <a:prstGeom prst="straightConnector1">
            <a:avLst/>
          </a:prstGeom>
          <a:noFill/>
          <a:ln cap="flat" cmpd="sng" w="2857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2" name="Google Shape;862;p35"/>
          <p:cNvCxnSpPr>
            <a:endCxn id="857" idx="3"/>
          </p:cNvCxnSpPr>
          <p:nvPr/>
        </p:nvCxnSpPr>
        <p:spPr>
          <a:xfrm>
            <a:off x="7029400" y="2798175"/>
            <a:ext cx="0" cy="56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35"/>
          <p:cNvCxnSpPr/>
          <p:nvPr/>
        </p:nvCxnSpPr>
        <p:spPr>
          <a:xfrm>
            <a:off x="7029400" y="3179325"/>
            <a:ext cx="825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4" name="Google Shape;864;p35"/>
          <p:cNvSpPr txBox="1"/>
          <p:nvPr/>
        </p:nvSpPr>
        <p:spPr>
          <a:xfrm>
            <a:off x="6139425" y="4164825"/>
            <a:ext cx="171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COVID PREDICTION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65" name="Google Shape;8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9900"/>
            <a:ext cx="888900" cy="110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35"/>
          <p:cNvCxnSpPr>
            <a:endCxn id="854" idx="1"/>
          </p:cNvCxnSpPr>
          <p:nvPr/>
        </p:nvCxnSpPr>
        <p:spPr>
          <a:xfrm>
            <a:off x="693813" y="3128900"/>
            <a:ext cx="535800" cy="3900"/>
          </a:xfrm>
          <a:prstGeom prst="straightConnector1">
            <a:avLst/>
          </a:prstGeom>
          <a:noFill/>
          <a:ln cap="flat" cmpd="sng" w="2857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35"/>
          <p:cNvSpPr txBox="1"/>
          <p:nvPr/>
        </p:nvSpPr>
        <p:spPr>
          <a:xfrm>
            <a:off x="182025" y="3791200"/>
            <a:ext cx="7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68" name="Google Shape;8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50" y="581950"/>
            <a:ext cx="3152275" cy="16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35"/>
          <p:cNvSpPr/>
          <p:nvPr/>
        </p:nvSpPr>
        <p:spPr>
          <a:xfrm>
            <a:off x="7897350" y="1905413"/>
            <a:ext cx="783300" cy="4002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</a:t>
            </a:r>
            <a:endParaRPr/>
          </a:p>
        </p:txBody>
      </p:sp>
      <p:sp>
        <p:nvSpPr>
          <p:cNvPr id="870" name="Google Shape;870;p35"/>
          <p:cNvSpPr/>
          <p:nvPr/>
        </p:nvSpPr>
        <p:spPr>
          <a:xfrm>
            <a:off x="7906800" y="2467188"/>
            <a:ext cx="764400" cy="40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</a:t>
            </a:r>
            <a:endParaRPr/>
          </a:p>
        </p:txBody>
      </p:sp>
      <p:sp>
        <p:nvSpPr>
          <p:cNvPr id="871" name="Google Shape;871;p35"/>
          <p:cNvSpPr/>
          <p:nvPr/>
        </p:nvSpPr>
        <p:spPr>
          <a:xfrm>
            <a:off x="7889775" y="3048125"/>
            <a:ext cx="825600" cy="400200"/>
          </a:xfrm>
          <a:prstGeom prst="rect">
            <a:avLst/>
          </a:prstGeom>
          <a:solidFill>
            <a:srgbClr val="17A0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</a:t>
            </a:r>
            <a:endParaRPr/>
          </a:p>
        </p:txBody>
      </p:sp>
      <p:sp>
        <p:nvSpPr>
          <p:cNvPr id="872" name="Google Shape;872;p35"/>
          <p:cNvSpPr/>
          <p:nvPr/>
        </p:nvSpPr>
        <p:spPr>
          <a:xfrm>
            <a:off x="7897350" y="3629075"/>
            <a:ext cx="1155900" cy="400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Pneumonia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8" name="Google Shape;878;p36"/>
          <p:cNvSpPr txBox="1"/>
          <p:nvPr/>
        </p:nvSpPr>
        <p:spPr>
          <a:xfrm>
            <a:off x="1156200" y="209850"/>
            <a:ext cx="673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3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MODEL ACCURACY -COVID 19</a:t>
            </a:r>
            <a:endParaRPr b="1" i="0" sz="23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9" name="Google Shape;879;p36"/>
          <p:cNvSpPr txBox="1"/>
          <p:nvPr/>
        </p:nvSpPr>
        <p:spPr>
          <a:xfrm>
            <a:off x="1448475" y="779250"/>
            <a:ext cx="16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Loss Function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0" name="Google Shape;880;p36"/>
          <p:cNvSpPr txBox="1"/>
          <p:nvPr/>
        </p:nvSpPr>
        <p:spPr>
          <a:xfrm>
            <a:off x="5171125" y="779250"/>
            <a:ext cx="2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                   Accuracy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1" name="Google Shape;8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50" y="1265450"/>
            <a:ext cx="3722175" cy="24496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2" name="Google Shape;8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225" y="1265450"/>
            <a:ext cx="3588875" cy="24496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3" name="Google Shape;883;p36"/>
          <p:cNvSpPr txBox="1"/>
          <p:nvPr/>
        </p:nvSpPr>
        <p:spPr>
          <a:xfrm>
            <a:off x="700625" y="3844550"/>
            <a:ext cx="77484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have acquired an accuracy of 93.75% and the loss is minimalized to its maximum.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Precision, Recall are 93.75%.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Loss function evaluates how well the algorithm models the dataset.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Lower the value, better the model.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4" name="Google Shape;884;p3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0" name="Google Shape;890;p37"/>
          <p:cNvSpPr txBox="1"/>
          <p:nvPr/>
        </p:nvSpPr>
        <p:spPr>
          <a:xfrm>
            <a:off x="382875" y="0"/>
            <a:ext cx="81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7"/>
          <p:cNvSpPr txBox="1"/>
          <p:nvPr/>
        </p:nvSpPr>
        <p:spPr>
          <a:xfrm>
            <a:off x="462925" y="152025"/>
            <a:ext cx="795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MODEL ACCURACY - COVID CXR </a:t>
            </a:r>
            <a:endParaRPr b="1" i="0" sz="25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2" name="Google Shape;892;p37"/>
          <p:cNvSpPr txBox="1"/>
          <p:nvPr/>
        </p:nvSpPr>
        <p:spPr>
          <a:xfrm>
            <a:off x="1017425" y="676575"/>
            <a:ext cx="15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893" name="Google Shape;893;p37"/>
          <p:cNvSpPr txBox="1"/>
          <p:nvPr/>
        </p:nvSpPr>
        <p:spPr>
          <a:xfrm>
            <a:off x="5277625" y="676575"/>
            <a:ext cx="20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sp>
        <p:nvSpPr>
          <p:cNvPr id="894" name="Google Shape;894;p37"/>
          <p:cNvSpPr txBox="1"/>
          <p:nvPr/>
        </p:nvSpPr>
        <p:spPr>
          <a:xfrm>
            <a:off x="313800" y="3866250"/>
            <a:ext cx="80376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have acquired an accuracy of 84.375% and the loss is minimalized to its maximum.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Precision &amp; Recall are 84.375%.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Loss function evaluates how well the algorithm models the dataset.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Lower the value, better the model.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95" name="Google Shape;8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75" y="1159362"/>
            <a:ext cx="3720201" cy="26243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6" name="Google Shape;8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513" y="1159350"/>
            <a:ext cx="3864124" cy="26243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7" name="Google Shape;897;p3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8"/>
          <p:cNvSpPr txBox="1"/>
          <p:nvPr>
            <p:ph idx="12" type="sldNum"/>
          </p:nvPr>
        </p:nvSpPr>
        <p:spPr>
          <a:xfrm>
            <a:off x="8051796" y="4414729"/>
            <a:ext cx="3708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3" name="Google Shape;903;p38"/>
          <p:cNvSpPr txBox="1"/>
          <p:nvPr/>
        </p:nvSpPr>
        <p:spPr>
          <a:xfrm>
            <a:off x="596175" y="120650"/>
            <a:ext cx="823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MOMENTUM- IMAGE DATASETS CLASSIFICATION RESULTS </a:t>
            </a:r>
            <a:r>
              <a:rPr b="1" lang="en" sz="2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                      </a:t>
            </a:r>
            <a:endParaRPr sz="2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4" name="Google Shape;904;p38"/>
          <p:cNvPicPr preferRelativeResize="0"/>
          <p:nvPr/>
        </p:nvPicPr>
        <p:blipFill rotWithShape="1">
          <a:blip r:embed="rId3">
            <a:alphaModFix/>
          </a:blip>
          <a:srcRect b="0" l="777" r="767" t="0"/>
          <a:stretch/>
        </p:blipFill>
        <p:spPr>
          <a:xfrm>
            <a:off x="284821" y="784387"/>
            <a:ext cx="3532029" cy="322792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5" name="Google Shape;905;p38"/>
          <p:cNvPicPr preferRelativeResize="0"/>
          <p:nvPr/>
        </p:nvPicPr>
        <p:blipFill rotWithShape="1">
          <a:blip r:embed="rId4">
            <a:alphaModFix/>
          </a:blip>
          <a:srcRect b="0" l="5316" r="5325" t="0"/>
          <a:stretch/>
        </p:blipFill>
        <p:spPr>
          <a:xfrm>
            <a:off x="4157650" y="764150"/>
            <a:ext cx="3740701" cy="3268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6" name="Google Shape;906;p3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907" name="Google Shape;907;p38"/>
          <p:cNvSpPr txBox="1"/>
          <p:nvPr/>
        </p:nvSpPr>
        <p:spPr>
          <a:xfrm>
            <a:off x="880525" y="4497925"/>
            <a:ext cx="21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COVID CXR Image dataset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8" name="Google Shape;908;p38"/>
          <p:cNvSpPr txBox="1"/>
          <p:nvPr/>
        </p:nvSpPr>
        <p:spPr>
          <a:xfrm>
            <a:off x="5346700" y="4497925"/>
            <a:ext cx="21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Covid -19 Image dataset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39"/>
          <p:cNvPicPr preferRelativeResize="0"/>
          <p:nvPr/>
        </p:nvPicPr>
        <p:blipFill rotWithShape="1">
          <a:blip r:embed="rId3">
            <a:alphaModFix/>
          </a:blip>
          <a:srcRect b="13095" l="0" r="0" t="13087"/>
          <a:stretch/>
        </p:blipFill>
        <p:spPr>
          <a:xfrm>
            <a:off x="418500" y="1456475"/>
            <a:ext cx="2444575" cy="25550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4" name="Google Shape;914;p39"/>
          <p:cNvSpPr/>
          <p:nvPr/>
        </p:nvSpPr>
        <p:spPr>
          <a:xfrm>
            <a:off x="6725725" y="1355300"/>
            <a:ext cx="1581300" cy="28629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B77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15" name="Google Shape;915;p39"/>
          <p:cNvSpPr txBox="1"/>
          <p:nvPr/>
        </p:nvSpPr>
        <p:spPr>
          <a:xfrm>
            <a:off x="6725725" y="1300625"/>
            <a:ext cx="1638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Filename: Covid-19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Image Size:(500, 375)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Image</a:t>
            </a:r>
            <a:r>
              <a:rPr b="1" lang="en" sz="900"/>
              <a:t> height:500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Image Width:375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Image Format:JPEG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Image Mode:Grey scale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16" name="Google Shape;916;p39"/>
          <p:cNvSpPr txBox="1"/>
          <p:nvPr/>
        </p:nvSpPr>
        <p:spPr>
          <a:xfrm>
            <a:off x="2564975" y="141825"/>
            <a:ext cx="426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METADATA EXTRACTION</a:t>
            </a:r>
            <a:endParaRPr b="1" sz="25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7" name="Google Shape;917;p3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918" name="Google Shape;918;p39"/>
          <p:cNvSpPr/>
          <p:nvPr/>
        </p:nvSpPr>
        <p:spPr>
          <a:xfrm>
            <a:off x="2904725" y="2409400"/>
            <a:ext cx="852900" cy="42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774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9"/>
          <p:cNvSpPr/>
          <p:nvPr/>
        </p:nvSpPr>
        <p:spPr>
          <a:xfrm>
            <a:off x="3799275" y="2200600"/>
            <a:ext cx="1957500" cy="1003800"/>
          </a:xfrm>
          <a:prstGeom prst="roundRect">
            <a:avLst>
              <a:gd fmla="val 16667" name="adj"/>
            </a:avLst>
          </a:prstGeom>
          <a:solidFill>
            <a:srgbClr val="17A08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PILLOW  </a:t>
            </a:r>
            <a:endParaRPr/>
          </a:p>
        </p:txBody>
      </p:sp>
      <p:sp>
        <p:nvSpPr>
          <p:cNvPr id="920" name="Google Shape;920;p39"/>
          <p:cNvSpPr/>
          <p:nvPr/>
        </p:nvSpPr>
        <p:spPr>
          <a:xfrm>
            <a:off x="5798425" y="2489350"/>
            <a:ext cx="852900" cy="4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774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9"/>
          <p:cNvSpPr/>
          <p:nvPr/>
        </p:nvSpPr>
        <p:spPr>
          <a:xfrm>
            <a:off x="6856825" y="918988"/>
            <a:ext cx="1376700" cy="317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28575">
            <a:solidFill>
              <a:srgbClr val="0B77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METADATA</a:t>
            </a:r>
            <a:endParaRPr b="1"/>
          </a:p>
        </p:txBody>
      </p:sp>
      <p:sp>
        <p:nvSpPr>
          <p:cNvPr id="922" name="Google Shape;922;p39"/>
          <p:cNvSpPr/>
          <p:nvPr/>
        </p:nvSpPr>
        <p:spPr>
          <a:xfrm>
            <a:off x="919499" y="1037900"/>
            <a:ext cx="1533300" cy="317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28575">
            <a:solidFill>
              <a:srgbClr val="0C81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</a:t>
            </a:r>
            <a:r>
              <a:rPr b="1" lang="en"/>
              <a:t>DATA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928" name="Google Shape;928;p40"/>
          <p:cNvSpPr txBox="1"/>
          <p:nvPr/>
        </p:nvSpPr>
        <p:spPr>
          <a:xfrm>
            <a:off x="750300" y="232825"/>
            <a:ext cx="764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3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                  </a:t>
            </a:r>
            <a:r>
              <a:rPr b="1" lang="en" sz="23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DATA QUALITY AND RELEVANCE METRICS </a:t>
            </a:r>
            <a:endParaRPr sz="25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9" name="Google Shape;929;p4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930" name="Google Shape;9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663" y="1017700"/>
            <a:ext cx="6344676" cy="22004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1" name="Google Shape;9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675" y="3388441"/>
            <a:ext cx="6344676" cy="85833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1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Results, Conclusion and Future Work</a:t>
            </a:r>
            <a:endParaRPr/>
          </a:p>
        </p:txBody>
      </p:sp>
      <p:sp>
        <p:nvSpPr>
          <p:cNvPr id="937" name="Google Shape;937;p41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4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9" name="Google Shape;939;p4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chemeClr val="dk1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945" name="Google Shape;945;p42"/>
          <p:cNvGraphicFramePr/>
          <p:nvPr/>
        </p:nvGraphicFramePr>
        <p:xfrm>
          <a:off x="113400" y="96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{C7EC6FF7-4071-4288-96D7-7DC94FD72653}</a:tableStyleId>
              </a:tblPr>
              <a:tblGrid>
                <a:gridCol w="1661900"/>
                <a:gridCol w="2276050"/>
                <a:gridCol w="1472175"/>
                <a:gridCol w="1610250"/>
                <a:gridCol w="1472175"/>
              </a:tblGrid>
              <a:tr h="64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DATASET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BUSINESS QUESTION MAPPING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 QUALITY SCORE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RELEVANCE SCORE</a:t>
                      </a:r>
                      <a:r>
                        <a:rPr b="1" lang="en" sz="1200"/>
                        <a:t> </a:t>
                      </a:r>
                      <a:br>
                        <a:rPr b="1" lang="en" sz="1200"/>
                      </a:br>
                      <a:r>
                        <a:rPr b="1" lang="en" sz="1200"/>
                        <a:t>(Similarity Score)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FITNESS SCORE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</a:tr>
              <a:tr h="52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MITRE SYNTHETIC HEALTH  DATA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Most Relevant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84.55%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80%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82.28%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</a:tr>
              <a:tr h="342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BBC NEWS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Least Relevant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96.34%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44%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69.83%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</a:tr>
              <a:tr h="342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TWEETS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F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More Relevant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F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79.27%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F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46%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F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62.64%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FB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6" name="Google Shape;946;p42"/>
          <p:cNvGraphicFramePr/>
          <p:nvPr/>
        </p:nvGraphicFramePr>
        <p:xfrm>
          <a:off x="91450" y="342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{C7EC6FF7-4071-4288-96D7-7DC94FD72653}</a:tableStyleId>
              </a:tblPr>
              <a:tblGrid>
                <a:gridCol w="1609450"/>
                <a:gridCol w="2369950"/>
                <a:gridCol w="1487650"/>
                <a:gridCol w="1627175"/>
                <a:gridCol w="1442225"/>
              </a:tblGrid>
              <a:tr h="581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DATASET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BUSINESS QUESTION MAPPING</a:t>
                      </a:r>
                      <a:br>
                        <a:rPr b="1" lang="en" sz="1200"/>
                      </a:br>
                      <a:r>
                        <a:rPr b="1" lang="en" sz="1200"/>
                        <a:t> </a:t>
                      </a:r>
                      <a:r>
                        <a:rPr b="1" lang="en" sz="1200"/>
                        <a:t>(Model Accuracy)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 QUALITY SCORE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RELEVANCE SCORE </a:t>
                      </a:r>
                      <a:r>
                        <a:rPr b="1" lang="en" sz="1200"/>
                        <a:t>(F1-SCORE)</a:t>
                      </a:r>
                      <a:endParaRPr b="1" sz="10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FITNESS SCORE</a:t>
                      </a:r>
                      <a:endParaRPr b="1" sz="12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A9AD"/>
                    </a:solidFill>
                  </a:tcPr>
                </a:tc>
              </a:tr>
              <a:tr h="46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COVID -19 IMAGE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Most Relevant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/>
                        <a:t>9</a:t>
                      </a:r>
                      <a:r>
                        <a:rPr b="1" lang="en"/>
                        <a:t>6.84%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/>
                        <a:t>93.75%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/>
                        <a:t>95.29%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99C"/>
                    </a:solidFill>
                  </a:tcPr>
                </a:tc>
              </a:tr>
              <a:tr h="4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COVID CXR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More Relevant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95.72%</a:t>
                      </a:r>
                      <a:endParaRPr b="1"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84.37%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90.04%</a:t>
                      </a:r>
                      <a:endParaRPr sz="13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E9B0"/>
                    </a:solidFill>
                  </a:tcPr>
                </a:tc>
              </a:tr>
            </a:tbl>
          </a:graphicData>
        </a:graphic>
      </p:graphicFrame>
      <p:sp>
        <p:nvSpPr>
          <p:cNvPr id="947" name="Google Shape;947;p42"/>
          <p:cNvSpPr txBox="1"/>
          <p:nvPr/>
        </p:nvSpPr>
        <p:spPr>
          <a:xfrm>
            <a:off x="1964450" y="16375"/>
            <a:ext cx="605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5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           </a:t>
            </a:r>
            <a:r>
              <a:rPr b="1" i="0" lang="en" sz="24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          </a:t>
            </a:r>
            <a:r>
              <a:rPr b="1" i="0" lang="en" sz="23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23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8" name="Google Shape;948;p42"/>
          <p:cNvSpPr/>
          <p:nvPr/>
        </p:nvSpPr>
        <p:spPr>
          <a:xfrm>
            <a:off x="3346775" y="585775"/>
            <a:ext cx="1989000" cy="233100"/>
          </a:xfrm>
          <a:prstGeom prst="rect">
            <a:avLst/>
          </a:prstGeom>
          <a:solidFill>
            <a:srgbClr val="F4D19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b="1" lang="en" sz="1600"/>
              <a:t>T</a:t>
            </a:r>
            <a:r>
              <a:rPr b="1" lang="en"/>
              <a:t>EXT DATASETS</a:t>
            </a:r>
            <a:endParaRPr sz="1200"/>
          </a:p>
        </p:txBody>
      </p:sp>
      <p:sp>
        <p:nvSpPr>
          <p:cNvPr id="949" name="Google Shape;949;p42"/>
          <p:cNvSpPr/>
          <p:nvPr/>
        </p:nvSpPr>
        <p:spPr>
          <a:xfrm>
            <a:off x="3382325" y="3114550"/>
            <a:ext cx="2082000" cy="233100"/>
          </a:xfrm>
          <a:prstGeom prst="rect">
            <a:avLst/>
          </a:prstGeom>
          <a:solidFill>
            <a:srgbClr val="F4D19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IMAGE DATASETS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955" name="Google Shape;955;p43"/>
          <p:cNvSpPr txBox="1"/>
          <p:nvPr>
            <p:ph idx="4294967295" type="title"/>
          </p:nvPr>
        </p:nvSpPr>
        <p:spPr>
          <a:xfrm>
            <a:off x="1200250" y="222050"/>
            <a:ext cx="68700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USER INTERFACE</a:t>
            </a:r>
            <a:endParaRPr sz="2500"/>
          </a:p>
        </p:txBody>
      </p:sp>
      <p:pic>
        <p:nvPicPr>
          <p:cNvPr id="956" name="Google Shape;9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25" y="1014050"/>
            <a:ext cx="4131525" cy="365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968" y="1020375"/>
            <a:ext cx="4131532" cy="36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/>
          <p:nvPr/>
        </p:nvSpPr>
        <p:spPr>
          <a:xfrm>
            <a:off x="625725" y="741450"/>
            <a:ext cx="7733700" cy="36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7"/>
          <p:cNvSpPr/>
          <p:nvPr/>
        </p:nvSpPr>
        <p:spPr>
          <a:xfrm>
            <a:off x="573725" y="576375"/>
            <a:ext cx="8227800" cy="322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4150977" y="2065683"/>
            <a:ext cx="738900" cy="738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2922524" y="2607835"/>
            <a:ext cx="738900" cy="738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7"/>
          <p:cNvSpPr/>
          <p:nvPr/>
        </p:nvSpPr>
        <p:spPr>
          <a:xfrm>
            <a:off x="2275802" y="3668314"/>
            <a:ext cx="738900" cy="738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7"/>
          <p:cNvSpPr/>
          <p:nvPr/>
        </p:nvSpPr>
        <p:spPr>
          <a:xfrm>
            <a:off x="6143349" y="3679549"/>
            <a:ext cx="738900" cy="738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5487643" y="2607835"/>
            <a:ext cx="738900" cy="738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7"/>
          <p:cNvSpPr/>
          <p:nvPr/>
        </p:nvSpPr>
        <p:spPr>
          <a:xfrm>
            <a:off x="2476127" y="3826138"/>
            <a:ext cx="315827" cy="375879"/>
          </a:xfrm>
          <a:custGeom>
            <a:rect b="b" l="l" r="r" t="t"/>
            <a:pathLst>
              <a:path extrusionOk="0" h="995706" w="836628">
                <a:moveTo>
                  <a:pt x="836241" y="119841"/>
                </a:moveTo>
                <a:cubicBezTo>
                  <a:pt x="835063" y="80366"/>
                  <a:pt x="830939" y="77420"/>
                  <a:pt x="792642" y="83312"/>
                </a:cubicBezTo>
                <a:cubicBezTo>
                  <a:pt x="663613" y="102165"/>
                  <a:pt x="541654" y="87436"/>
                  <a:pt x="435013" y="6130"/>
                </a:cubicBezTo>
                <a:cubicBezTo>
                  <a:pt x="423229" y="-2708"/>
                  <a:pt x="414392" y="-1530"/>
                  <a:pt x="403198" y="6719"/>
                </a:cubicBezTo>
                <a:cubicBezTo>
                  <a:pt x="296557" y="87436"/>
                  <a:pt x="175776" y="102165"/>
                  <a:pt x="47925" y="83901"/>
                </a:cubicBezTo>
                <a:cubicBezTo>
                  <a:pt x="6683" y="78009"/>
                  <a:pt x="3737" y="79777"/>
                  <a:pt x="1969" y="121019"/>
                </a:cubicBezTo>
                <a:cubicBezTo>
                  <a:pt x="-2744" y="240032"/>
                  <a:pt x="202" y="358457"/>
                  <a:pt x="19644" y="476292"/>
                </a:cubicBezTo>
                <a:cubicBezTo>
                  <a:pt x="33785" y="561133"/>
                  <a:pt x="52638" y="645385"/>
                  <a:pt x="103896" y="716086"/>
                </a:cubicBezTo>
                <a:cubicBezTo>
                  <a:pt x="182257" y="823905"/>
                  <a:pt x="277114" y="916406"/>
                  <a:pt x="391414" y="987107"/>
                </a:cubicBezTo>
                <a:cubicBezTo>
                  <a:pt x="411446" y="999479"/>
                  <a:pt x="427943" y="998890"/>
                  <a:pt x="447975" y="987107"/>
                </a:cubicBezTo>
                <a:cubicBezTo>
                  <a:pt x="548724" y="926422"/>
                  <a:pt x="630030" y="845115"/>
                  <a:pt x="705445" y="756150"/>
                </a:cubicBezTo>
                <a:cubicBezTo>
                  <a:pt x="742562" y="711962"/>
                  <a:pt x="769075" y="661882"/>
                  <a:pt x="786751" y="607089"/>
                </a:cubicBezTo>
                <a:cubicBezTo>
                  <a:pt x="827404" y="481594"/>
                  <a:pt x="836831" y="351386"/>
                  <a:pt x="836831" y="220589"/>
                </a:cubicBezTo>
                <a:cubicBezTo>
                  <a:pt x="836831" y="186417"/>
                  <a:pt x="837420" y="153424"/>
                  <a:pt x="836241" y="119841"/>
                </a:cubicBezTo>
                <a:close/>
                <a:moveTo>
                  <a:pt x="637100" y="405002"/>
                </a:moveTo>
                <a:cubicBezTo>
                  <a:pt x="556972" y="493967"/>
                  <a:pt x="476844" y="582932"/>
                  <a:pt x="396127" y="671898"/>
                </a:cubicBezTo>
                <a:cubicBezTo>
                  <a:pt x="373739" y="696643"/>
                  <a:pt x="350172" y="699000"/>
                  <a:pt x="323070" y="679557"/>
                </a:cubicBezTo>
                <a:cubicBezTo>
                  <a:pt x="292433" y="658347"/>
                  <a:pt x="262385" y="635958"/>
                  <a:pt x="232926" y="612980"/>
                </a:cubicBezTo>
                <a:cubicBezTo>
                  <a:pt x="208770" y="594127"/>
                  <a:pt x="204056" y="564668"/>
                  <a:pt x="219964" y="542868"/>
                </a:cubicBezTo>
                <a:cubicBezTo>
                  <a:pt x="236461" y="519301"/>
                  <a:pt x="265331" y="515177"/>
                  <a:pt x="293022" y="532852"/>
                </a:cubicBezTo>
                <a:cubicBezTo>
                  <a:pt x="293611" y="533442"/>
                  <a:pt x="294789" y="534031"/>
                  <a:pt x="295378" y="534620"/>
                </a:cubicBezTo>
                <a:cubicBezTo>
                  <a:pt x="351939" y="572327"/>
                  <a:pt x="351939" y="571738"/>
                  <a:pt x="396717" y="522247"/>
                </a:cubicBezTo>
                <a:cubicBezTo>
                  <a:pt x="452688" y="460384"/>
                  <a:pt x="508660" y="398520"/>
                  <a:pt x="564632" y="336657"/>
                </a:cubicBezTo>
                <a:cubicBezTo>
                  <a:pt x="580539" y="318982"/>
                  <a:pt x="599393" y="311323"/>
                  <a:pt x="622960" y="320749"/>
                </a:cubicBezTo>
                <a:cubicBezTo>
                  <a:pt x="642992" y="328998"/>
                  <a:pt x="653597" y="344316"/>
                  <a:pt x="654775" y="360224"/>
                </a:cubicBezTo>
                <a:cubicBezTo>
                  <a:pt x="654775" y="381435"/>
                  <a:pt x="647116" y="393807"/>
                  <a:pt x="637100" y="4050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2" name="Google Shape;502;p17"/>
          <p:cNvGrpSpPr/>
          <p:nvPr/>
        </p:nvGrpSpPr>
        <p:grpSpPr>
          <a:xfrm>
            <a:off x="3635654" y="1279105"/>
            <a:ext cx="1713857" cy="739164"/>
            <a:chOff x="7026501" y="4674270"/>
            <a:chExt cx="1499700" cy="985552"/>
          </a:xfrm>
        </p:grpSpPr>
        <p:sp>
          <p:nvSpPr>
            <p:cNvPr id="503" name="Google Shape;503;p17"/>
            <p:cNvSpPr txBox="1"/>
            <p:nvPr/>
          </p:nvSpPr>
          <p:spPr>
            <a:xfrm>
              <a:off x="7026501" y="4674270"/>
              <a:ext cx="1499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MISSION</a:t>
              </a:r>
              <a:endPara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7"/>
            <p:cNvSpPr txBox="1"/>
            <p:nvPr/>
          </p:nvSpPr>
          <p:spPr>
            <a:xfrm>
              <a:off x="7246251" y="4951822"/>
              <a:ext cx="1060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Automating data tagging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17"/>
          <p:cNvGrpSpPr/>
          <p:nvPr/>
        </p:nvGrpSpPr>
        <p:grpSpPr>
          <a:xfrm>
            <a:off x="5986390" y="2106701"/>
            <a:ext cx="1418331" cy="582070"/>
            <a:chOff x="6958886" y="4539569"/>
            <a:chExt cx="1241102" cy="776094"/>
          </a:xfrm>
        </p:grpSpPr>
        <p:sp>
          <p:nvSpPr>
            <p:cNvPr id="506" name="Google Shape;506;p17"/>
            <p:cNvSpPr txBox="1"/>
            <p:nvPr/>
          </p:nvSpPr>
          <p:spPr>
            <a:xfrm>
              <a:off x="6958886" y="4539569"/>
              <a:ext cx="9141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DOMAIN</a:t>
              </a:r>
              <a:endParaRPr b="0" i="0" sz="1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7"/>
            <p:cNvSpPr txBox="1"/>
            <p:nvPr/>
          </p:nvSpPr>
          <p:spPr>
            <a:xfrm>
              <a:off x="6997588" y="4781963"/>
              <a:ext cx="12024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Cross functional domains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508;p17"/>
          <p:cNvGrpSpPr/>
          <p:nvPr/>
        </p:nvGrpSpPr>
        <p:grpSpPr>
          <a:xfrm>
            <a:off x="6855760" y="3400006"/>
            <a:ext cx="1802837" cy="1158488"/>
            <a:chOff x="7026501" y="4495070"/>
            <a:chExt cx="1577561" cy="1544651"/>
          </a:xfrm>
        </p:grpSpPr>
        <p:sp>
          <p:nvSpPr>
            <p:cNvPr id="509" name="Google Shape;509;p17"/>
            <p:cNvSpPr txBox="1"/>
            <p:nvPr/>
          </p:nvSpPr>
          <p:spPr>
            <a:xfrm>
              <a:off x="7104362" y="4495070"/>
              <a:ext cx="1499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PARTNERS</a:t>
              </a:r>
              <a:endPara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7"/>
            <p:cNvSpPr txBox="1"/>
            <p:nvPr/>
          </p:nvSpPr>
          <p:spPr>
            <a:xfrm>
              <a:off x="7026501" y="4756921"/>
              <a:ext cx="1499700" cy="12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76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000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Dr. Randy </a:t>
              </a:r>
              <a:r>
                <a:rPr b="0" i="0" lang="en" sz="1000" u="none" cap="none" strike="noStrike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 Howard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76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Nick Pesce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76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Chris Basel 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76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Brianna Salameh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76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17"/>
          <p:cNvGrpSpPr/>
          <p:nvPr/>
        </p:nvGrpSpPr>
        <p:grpSpPr>
          <a:xfrm>
            <a:off x="625716" y="3365899"/>
            <a:ext cx="1713857" cy="844506"/>
            <a:chOff x="6419111" y="6329672"/>
            <a:chExt cx="1499700" cy="962400"/>
          </a:xfrm>
        </p:grpSpPr>
        <p:sp>
          <p:nvSpPr>
            <p:cNvPr id="512" name="Google Shape;512;p17"/>
            <p:cNvSpPr txBox="1"/>
            <p:nvPr/>
          </p:nvSpPr>
          <p:spPr>
            <a:xfrm>
              <a:off x="6419117" y="6329672"/>
              <a:ext cx="14211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 GOALS</a:t>
              </a:r>
              <a:endPara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7"/>
            <p:cNvSpPr txBox="1"/>
            <p:nvPr/>
          </p:nvSpPr>
          <p:spPr>
            <a:xfrm>
              <a:off x="6419111" y="6634172"/>
              <a:ext cx="14997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342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4"/>
                </a:buClr>
                <a:buSzPts val="900"/>
                <a:buFont typeface="Roboto"/>
                <a:buNone/>
              </a:pPr>
              <a:r>
                <a:rPr b="0" i="0" lang="en" sz="1000" u="none" cap="none" strike="noStrike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Streamline Data Tagging for both Text and Image Datasets 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" name="Google Shape;514;p17"/>
          <p:cNvGrpSpPr/>
          <p:nvPr/>
        </p:nvGrpSpPr>
        <p:grpSpPr>
          <a:xfrm>
            <a:off x="1213769" y="2192719"/>
            <a:ext cx="1713857" cy="607238"/>
            <a:chOff x="7621345" y="2435370"/>
            <a:chExt cx="1499700" cy="809651"/>
          </a:xfrm>
        </p:grpSpPr>
        <p:sp>
          <p:nvSpPr>
            <p:cNvPr id="515" name="Google Shape;515;p17"/>
            <p:cNvSpPr txBox="1"/>
            <p:nvPr/>
          </p:nvSpPr>
          <p:spPr>
            <a:xfrm>
              <a:off x="8175745" y="2435370"/>
              <a:ext cx="9453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FOCUS</a:t>
              </a:r>
              <a:endPara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7"/>
            <p:cNvSpPr txBox="1"/>
            <p:nvPr/>
          </p:nvSpPr>
          <p:spPr>
            <a:xfrm>
              <a:off x="7621345" y="2742221"/>
              <a:ext cx="14997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Data Fitness in terms of quality and relevance</a:t>
              </a:r>
              <a:endParaRPr b="0" i="0" sz="1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17" name="Google Shape;517;p17"/>
          <p:cNvCxnSpPr/>
          <p:nvPr/>
        </p:nvCxnSpPr>
        <p:spPr>
          <a:xfrm flipH="1" rot="10800000">
            <a:off x="3142967" y="4005380"/>
            <a:ext cx="749100" cy="87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8" name="Google Shape;518;p17"/>
          <p:cNvCxnSpPr/>
          <p:nvPr/>
        </p:nvCxnSpPr>
        <p:spPr>
          <a:xfrm flipH="1">
            <a:off x="4517577" y="2905933"/>
            <a:ext cx="5700" cy="463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9" name="Google Shape;519;p17"/>
          <p:cNvCxnSpPr/>
          <p:nvPr/>
        </p:nvCxnSpPr>
        <p:spPr>
          <a:xfrm flipH="1">
            <a:off x="5397904" y="4056883"/>
            <a:ext cx="740400" cy="10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17"/>
          <p:cNvCxnSpPr>
            <a:stCxn id="497" idx="5"/>
          </p:cNvCxnSpPr>
          <p:nvPr/>
        </p:nvCxnSpPr>
        <p:spPr>
          <a:xfrm>
            <a:off x="3553215" y="3238526"/>
            <a:ext cx="558900" cy="395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17"/>
          <p:cNvCxnSpPr>
            <a:stCxn id="500" idx="3"/>
          </p:cNvCxnSpPr>
          <p:nvPr/>
        </p:nvCxnSpPr>
        <p:spPr>
          <a:xfrm flipH="1">
            <a:off x="5094252" y="3238526"/>
            <a:ext cx="501600" cy="451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522" name="Google Shape;5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030" y="2220342"/>
            <a:ext cx="45679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23" name="Google Shape;5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6187" y="2769131"/>
            <a:ext cx="507025" cy="459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24" name="Google Shape;5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5579" y="2715019"/>
            <a:ext cx="437641" cy="476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25" name="Google Shape;52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7816" y="3805391"/>
            <a:ext cx="461664" cy="34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5112" y="3471075"/>
            <a:ext cx="1179751" cy="7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7"/>
          <p:cNvSpPr txBox="1"/>
          <p:nvPr>
            <p:ph idx="4294967295" type="title"/>
          </p:nvPr>
        </p:nvSpPr>
        <p:spPr>
          <a:xfrm>
            <a:off x="483325" y="117075"/>
            <a:ext cx="8405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MITRE - UNIVERSITY INNOVATION EXCHANGE PROGRAM</a:t>
            </a:r>
            <a:endParaRPr sz="2500"/>
          </a:p>
        </p:txBody>
      </p:sp>
      <p:sp>
        <p:nvSpPr>
          <p:cNvPr id="528" name="Google Shape;528;p17"/>
          <p:cNvSpPr txBox="1"/>
          <p:nvPr>
            <p:ph idx="12" type="sldNum"/>
          </p:nvPr>
        </p:nvSpPr>
        <p:spPr>
          <a:xfrm>
            <a:off x="8404700" y="4797350"/>
            <a:ext cx="5589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1F1F1F"/>
                </a:solidFill>
              </a:rPr>
              <a:t>‹#›</a:t>
            </a:fld>
            <a:endParaRPr b="1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963" name="Google Shape;963;p44"/>
          <p:cNvSpPr txBox="1"/>
          <p:nvPr>
            <p:ph idx="4294967295" type="title"/>
          </p:nvPr>
        </p:nvSpPr>
        <p:spPr>
          <a:xfrm>
            <a:off x="1226900" y="114825"/>
            <a:ext cx="6817500" cy="5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USER INTERFACE</a:t>
            </a:r>
            <a:endParaRPr sz="2500"/>
          </a:p>
        </p:txBody>
      </p:sp>
      <p:pic>
        <p:nvPicPr>
          <p:cNvPr id="964" name="Google Shape;9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275" y="703775"/>
            <a:ext cx="7195600" cy="40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5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FINDINGS</a:t>
            </a:r>
            <a:endParaRPr sz="2500"/>
          </a:p>
        </p:txBody>
      </p:sp>
      <p:sp>
        <p:nvSpPr>
          <p:cNvPr id="970" name="Google Shape;970;p45"/>
          <p:cNvSpPr txBox="1"/>
          <p:nvPr>
            <p:ph idx="1" type="body"/>
          </p:nvPr>
        </p:nvSpPr>
        <p:spPr>
          <a:xfrm>
            <a:off x="1235775" y="675750"/>
            <a:ext cx="75252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solidFill>
                  <a:srgbClr val="000000"/>
                </a:solidFill>
              </a:rPr>
              <a:t>Text Dataset</a:t>
            </a:r>
            <a:endParaRPr b="1" sz="14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Overall, for Business Question Mapping </a:t>
            </a:r>
            <a:r>
              <a:rPr b="1" lang="en" sz="1400">
                <a:solidFill>
                  <a:srgbClr val="000000"/>
                </a:solidFill>
              </a:rPr>
              <a:t>MITRE Synthetic Health Data </a:t>
            </a:r>
            <a:r>
              <a:rPr lang="en" sz="1400">
                <a:solidFill>
                  <a:srgbClr val="000000"/>
                </a:solidFill>
              </a:rPr>
              <a:t>dataset provide most information.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In case of data fitness </a:t>
            </a:r>
            <a:r>
              <a:rPr b="1" lang="en" sz="1400">
                <a:solidFill>
                  <a:srgbClr val="000000"/>
                </a:solidFill>
              </a:rPr>
              <a:t>MITRE Synthetic Health data </a:t>
            </a:r>
            <a:r>
              <a:rPr lang="en" sz="1400">
                <a:solidFill>
                  <a:srgbClr val="000000"/>
                </a:solidFill>
              </a:rPr>
              <a:t>is best fit too.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Users will be able to  </a:t>
            </a:r>
            <a:r>
              <a:rPr b="1" lang="en" sz="1400">
                <a:solidFill>
                  <a:srgbClr val="000000"/>
                </a:solidFill>
              </a:rPr>
              <a:t>easily differentiate datasets</a:t>
            </a:r>
            <a:r>
              <a:rPr lang="en" sz="1400">
                <a:solidFill>
                  <a:srgbClr val="000000"/>
                </a:solidFill>
              </a:rPr>
              <a:t> that best address their business questions and tasks, and assess data resources for fitness.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Automated Data Tagging using Topic modeling (Covid topics tagging).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Automating data tagging will reduce the time and costs.</a:t>
            </a:r>
            <a:endParaRPr sz="14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solidFill>
                  <a:srgbClr val="000000"/>
                </a:solidFill>
              </a:rPr>
              <a:t> Image Datase</a:t>
            </a:r>
            <a:r>
              <a:rPr b="1" lang="en" sz="1400">
                <a:solidFill>
                  <a:srgbClr val="000000"/>
                </a:solidFill>
              </a:rPr>
              <a:t>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Overall, for our Business Question Mapping </a:t>
            </a:r>
            <a:r>
              <a:rPr b="1" lang="en" sz="1400">
                <a:solidFill>
                  <a:srgbClr val="000000"/>
                </a:solidFill>
              </a:rPr>
              <a:t>Covid-19 Image dataset</a:t>
            </a:r>
            <a:r>
              <a:rPr lang="en" sz="1400">
                <a:solidFill>
                  <a:srgbClr val="000000"/>
                </a:solidFill>
              </a:rPr>
              <a:t> provides most information.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In case of data fitness </a:t>
            </a:r>
            <a:r>
              <a:rPr b="1" lang="en" sz="1400">
                <a:solidFill>
                  <a:srgbClr val="000000"/>
                </a:solidFill>
              </a:rPr>
              <a:t>Covid-19 Image </a:t>
            </a:r>
            <a:r>
              <a:rPr lang="en" sz="1400">
                <a:solidFill>
                  <a:srgbClr val="000000"/>
                </a:solidFill>
              </a:rPr>
              <a:t>dataset is best fit too.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Identify covid cases with help of  machine learning by processing the images of</a:t>
            </a:r>
            <a:r>
              <a:rPr lang="en" sz="1400">
                <a:solidFill>
                  <a:srgbClr val="000000"/>
                </a:solidFill>
              </a:rPr>
              <a:t> chest X-rays.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</p:txBody>
      </p:sp>
      <p:sp>
        <p:nvSpPr>
          <p:cNvPr id="971" name="Google Shape;971;p4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6"/>
          <p:cNvSpPr txBox="1"/>
          <p:nvPr>
            <p:ph idx="1" type="body"/>
          </p:nvPr>
        </p:nvSpPr>
        <p:spPr>
          <a:xfrm>
            <a:off x="1075850" y="748175"/>
            <a:ext cx="6996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Identify and detect texts from any domain from articles or videos.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Populate both text and image  data catalog using tools (eg: Alation).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Researchers can integrate EHR data with the COVID-19 image dataset to develop more comprehensive models for predicting COVID-19.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77" name="Google Shape;977;p46"/>
          <p:cNvSpPr txBox="1"/>
          <p:nvPr>
            <p:ph idx="12" type="sldNum"/>
          </p:nvPr>
        </p:nvSpPr>
        <p:spPr>
          <a:xfrm>
            <a:off x="8476825" y="47639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978" name="Google Shape;978;p46"/>
          <p:cNvSpPr txBox="1"/>
          <p:nvPr>
            <p:ph type="title"/>
          </p:nvPr>
        </p:nvSpPr>
        <p:spPr>
          <a:xfrm>
            <a:off x="994450" y="7407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                            NEXT STEPS</a:t>
            </a:r>
            <a:endParaRPr sz="2500"/>
          </a:p>
        </p:txBody>
      </p:sp>
      <p:pic>
        <p:nvPicPr>
          <p:cNvPr id="979" name="Google Shape;9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400" y="1128500"/>
            <a:ext cx="996850" cy="8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800" y="1190675"/>
            <a:ext cx="872250" cy="8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125" y="2576725"/>
            <a:ext cx="772850" cy="6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7"/>
          <p:cNvSpPr txBox="1"/>
          <p:nvPr>
            <p:ph idx="4294967295" type="ctrTitle"/>
          </p:nvPr>
        </p:nvSpPr>
        <p:spPr>
          <a:xfrm>
            <a:off x="1049775" y="241925"/>
            <a:ext cx="68190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b="1" i="0" lang="en" sz="94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b="1" i="0" sz="94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7" name="Google Shape;987;p4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pic>
        <p:nvPicPr>
          <p:cNvPr id="988" name="Google Shape;9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125" y="1460050"/>
            <a:ext cx="4179076" cy="297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"/>
          <p:cNvSpPr txBox="1"/>
          <p:nvPr>
            <p:ph type="title"/>
          </p:nvPr>
        </p:nvSpPr>
        <p:spPr>
          <a:xfrm>
            <a:off x="1047750" y="100725"/>
            <a:ext cx="6996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                              </a:t>
            </a:r>
            <a:r>
              <a:rPr lang="en" sz="2400"/>
              <a:t>   AGENDA</a:t>
            </a:r>
            <a:endParaRPr sz="2400"/>
          </a:p>
        </p:txBody>
      </p:sp>
      <p:sp>
        <p:nvSpPr>
          <p:cNvPr id="534" name="Google Shape;534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grpSp>
        <p:nvGrpSpPr>
          <p:cNvPr id="535" name="Google Shape;535;p18"/>
          <p:cNvGrpSpPr/>
          <p:nvPr/>
        </p:nvGrpSpPr>
        <p:grpSpPr>
          <a:xfrm rot="5400000">
            <a:off x="35262" y="809734"/>
            <a:ext cx="3373815" cy="3335369"/>
            <a:chOff x="3565335" y="2006190"/>
            <a:chExt cx="4814234" cy="4815722"/>
          </a:xfrm>
        </p:grpSpPr>
        <p:sp>
          <p:nvSpPr>
            <p:cNvPr id="536" name="Google Shape;536;p18"/>
            <p:cNvSpPr/>
            <p:nvPr/>
          </p:nvSpPr>
          <p:spPr>
            <a:xfrm>
              <a:off x="3927667" y="2370212"/>
              <a:ext cx="4451700" cy="4451700"/>
            </a:xfrm>
            <a:prstGeom prst="blockArc">
              <a:avLst>
                <a:gd fmla="val 10800000" name="adj1"/>
                <a:gd fmla="val 21568928" name="adj2"/>
                <a:gd fmla="val 1093" name="adj3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6570216" y="2006190"/>
              <a:ext cx="713400" cy="7404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060A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4403520" y="2643183"/>
              <a:ext cx="713400" cy="6870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95B85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7666169" y="2945632"/>
              <a:ext cx="713400" cy="7404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7A0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3565335" y="3682925"/>
              <a:ext cx="713400" cy="6870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F39C0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18"/>
          <p:cNvSpPr/>
          <p:nvPr/>
        </p:nvSpPr>
        <p:spPr>
          <a:xfrm>
            <a:off x="1835976" y="879313"/>
            <a:ext cx="287130" cy="33381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" name="Google Shape;542;p18"/>
          <p:cNvGrpSpPr/>
          <p:nvPr/>
        </p:nvGrpSpPr>
        <p:grpSpPr>
          <a:xfrm>
            <a:off x="2992585" y="2963469"/>
            <a:ext cx="287155" cy="333808"/>
            <a:chOff x="8338678" y="5506443"/>
            <a:chExt cx="720227" cy="686989"/>
          </a:xfrm>
        </p:grpSpPr>
        <p:sp>
          <p:nvSpPr>
            <p:cNvPr id="543" name="Google Shape;543;p18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18"/>
          <p:cNvGrpSpPr/>
          <p:nvPr/>
        </p:nvGrpSpPr>
        <p:grpSpPr>
          <a:xfrm>
            <a:off x="2652777" y="543830"/>
            <a:ext cx="5014628" cy="660333"/>
            <a:chOff x="1593000" y="2322568"/>
            <a:chExt cx="3095641" cy="643349"/>
          </a:xfrm>
        </p:grpSpPr>
        <p:sp>
          <p:nvSpPr>
            <p:cNvPr id="550" name="Google Shape;550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Problem Space </a:t>
              </a:r>
              <a:r>
                <a:rPr b="1" lang="en" sz="1200">
                  <a:latin typeface="Georgia"/>
                  <a:ea typeface="Georgia"/>
                  <a:cs typeface="Georgia"/>
                  <a:sym typeface="Georgia"/>
                </a:rPr>
                <a:t>&amp; 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Data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 Fitness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2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1593002" y="2322577"/>
              <a:ext cx="690000" cy="6093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35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</a:t>
              </a:r>
              <a:r>
                <a:rPr b="0" i="0" lang="en" sz="35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b="0" i="0" sz="35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 rot="-5400000">
              <a:off x="4038297" y="2315573"/>
              <a:ext cx="643348" cy="657339"/>
            </a:xfrm>
            <a:prstGeom prst="flowChartOffpageConnector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18"/>
          <p:cNvSpPr/>
          <p:nvPr/>
        </p:nvSpPr>
        <p:spPr>
          <a:xfrm>
            <a:off x="2375664" y="3757375"/>
            <a:ext cx="237626" cy="316800"/>
          </a:xfrm>
          <a:custGeom>
            <a:rect b="b" l="l" r="r" t="t"/>
            <a:pathLst>
              <a:path extrusionOk="0" h="3960000" w="396044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rgbClr val="F39C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8"/>
          <p:cNvSpPr/>
          <p:nvPr/>
        </p:nvSpPr>
        <p:spPr>
          <a:xfrm>
            <a:off x="2563914" y="1451888"/>
            <a:ext cx="237626" cy="316800"/>
          </a:xfrm>
          <a:custGeom>
            <a:rect b="b" l="l" r="r" t="t"/>
            <a:pathLst>
              <a:path extrusionOk="0" h="3960000" w="396044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rgbClr val="F39C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6" name="Google Shape;556;p18"/>
          <p:cNvGrpSpPr/>
          <p:nvPr/>
        </p:nvGrpSpPr>
        <p:grpSpPr>
          <a:xfrm>
            <a:off x="3411773" y="1538398"/>
            <a:ext cx="4824246" cy="705625"/>
            <a:chOff x="1593000" y="2322568"/>
            <a:chExt cx="3095641" cy="643349"/>
          </a:xfrm>
        </p:grpSpPr>
        <p:sp>
          <p:nvSpPr>
            <p:cNvPr id="557" name="Google Shape;557;p18"/>
            <p:cNvSpPr/>
            <p:nvPr/>
          </p:nvSpPr>
          <p:spPr>
            <a:xfrm flipH="1">
              <a:off x="2283009" y="2323110"/>
              <a:ext cx="1844400" cy="6426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latin typeface="Georgia"/>
                  <a:ea typeface="Georgia"/>
                  <a:cs typeface="Georgia"/>
                  <a:sym typeface="Georgia"/>
                </a:rPr>
                <a:t>Datasets Exploration Transformation &amp; Data Analysis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1593002" y="2322577"/>
              <a:ext cx="690000" cy="6093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35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5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 rot="-5400000">
              <a:off x="4038297" y="2315573"/>
              <a:ext cx="643348" cy="657339"/>
            </a:xfrm>
            <a:prstGeom prst="flowChartOffpageConnector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18"/>
          <p:cNvGrpSpPr/>
          <p:nvPr/>
        </p:nvGrpSpPr>
        <p:grpSpPr>
          <a:xfrm>
            <a:off x="3610444" y="2652749"/>
            <a:ext cx="4883063" cy="705625"/>
            <a:chOff x="1593000" y="2322568"/>
            <a:chExt cx="3095641" cy="643349"/>
          </a:xfrm>
        </p:grpSpPr>
        <p:sp>
          <p:nvSpPr>
            <p:cNvPr id="562" name="Google Shape;562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latin typeface="Georgia"/>
                  <a:ea typeface="Georgia"/>
                  <a:cs typeface="Georgia"/>
                  <a:sym typeface="Georgia"/>
                </a:rPr>
                <a:t>Algorithms, Modeling &amp; Visualizations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593002" y="2322577"/>
              <a:ext cx="690000" cy="6093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35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5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 rot="-5400000">
              <a:off x="4038297" y="2315573"/>
              <a:ext cx="643348" cy="657339"/>
            </a:xfrm>
            <a:prstGeom prst="flowChartOffpageConnector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8"/>
          <p:cNvGrpSpPr/>
          <p:nvPr/>
        </p:nvGrpSpPr>
        <p:grpSpPr>
          <a:xfrm>
            <a:off x="3054844" y="3695854"/>
            <a:ext cx="5287664" cy="660333"/>
            <a:chOff x="1593000" y="2322568"/>
            <a:chExt cx="3095641" cy="643349"/>
          </a:xfrm>
        </p:grpSpPr>
        <p:sp>
          <p:nvSpPr>
            <p:cNvPr id="567" name="Google Shape;567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latin typeface="Georgia"/>
                  <a:ea typeface="Georgia"/>
                  <a:cs typeface="Georgia"/>
                  <a:sym typeface="Georgia"/>
                </a:rPr>
                <a:t>Results, Findings  &amp; Next Steps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1593002" y="2322577"/>
              <a:ext cx="690000" cy="609300"/>
            </a:xfrm>
            <a:prstGeom prst="rect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35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5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 rot="-5400000">
              <a:off x="4038297" y="2315573"/>
              <a:ext cx="643348" cy="657339"/>
            </a:xfrm>
            <a:prstGeom prst="flowChartOffpageConnector">
              <a:avLst/>
            </a:prstGeom>
            <a:solidFill>
              <a:srgbClr val="17A0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1" name="Google Shape;5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25" y="1622000"/>
            <a:ext cx="1609350" cy="16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9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Space and Data Fitness </a:t>
            </a:r>
            <a:endParaRPr/>
          </a:p>
        </p:txBody>
      </p:sp>
      <p:sp>
        <p:nvSpPr>
          <p:cNvPr id="577" name="Google Shape;577;p19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0"/>
          <p:cNvSpPr txBox="1"/>
          <p:nvPr>
            <p:ph idx="1" type="body"/>
          </p:nvPr>
        </p:nvSpPr>
        <p:spPr>
          <a:xfrm>
            <a:off x="530450" y="1380475"/>
            <a:ext cx="3941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500"/>
              <a:buChar char="●"/>
            </a:pP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Manual tagging of m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etadata.</a:t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Quality and Relevance are not typically  combined to assess fitness.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Business questions and tasks are not considered for determining data fitness.</a:t>
            </a:r>
            <a:endParaRPr sz="14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0"/>
          <p:cNvSpPr txBox="1"/>
          <p:nvPr>
            <p:ph type="title"/>
          </p:nvPr>
        </p:nvSpPr>
        <p:spPr>
          <a:xfrm>
            <a:off x="1073700" y="20650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PROBLEM SPACE</a:t>
            </a:r>
            <a:endParaRPr sz="2500"/>
          </a:p>
        </p:txBody>
      </p:sp>
      <p:sp>
        <p:nvSpPr>
          <p:cNvPr id="585" name="Google Shape;585;p20"/>
          <p:cNvSpPr txBox="1"/>
          <p:nvPr>
            <p:ph idx="2" type="body"/>
          </p:nvPr>
        </p:nvSpPr>
        <p:spPr>
          <a:xfrm>
            <a:off x="4425525" y="1380475"/>
            <a:ext cx="42348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Reduce the manual-intensive work in DLM process by </a:t>
            </a: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advance</a:t>
            </a: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 data tagging.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Establish Business Question mapping.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Topic Modeling &amp; BERT Model.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Generate Data Tags, Indicators, Measures Appropriate to Indicate fitness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587" name="Google Shape;587;p20"/>
          <p:cNvSpPr txBox="1"/>
          <p:nvPr/>
        </p:nvSpPr>
        <p:spPr>
          <a:xfrm>
            <a:off x="620325" y="971000"/>
            <a:ext cx="288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Statement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20"/>
          <p:cNvSpPr txBox="1"/>
          <p:nvPr/>
        </p:nvSpPr>
        <p:spPr>
          <a:xfrm>
            <a:off x="5012450" y="971000"/>
            <a:ext cx="288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Proposed Solutions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9" name="Google Shape;589;p20"/>
          <p:cNvSpPr txBox="1"/>
          <p:nvPr/>
        </p:nvSpPr>
        <p:spPr>
          <a:xfrm>
            <a:off x="621650" y="3559675"/>
            <a:ext cx="27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0" name="Google Shape;590;p20"/>
          <p:cNvSpPr txBox="1"/>
          <p:nvPr/>
        </p:nvSpPr>
        <p:spPr>
          <a:xfrm>
            <a:off x="3053300" y="3439850"/>
            <a:ext cx="22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Empowers businesses to make informed decisions while choosing data that best fit their needs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1" name="Google Shape;591;p20"/>
          <p:cNvSpPr txBox="1"/>
          <p:nvPr/>
        </p:nvSpPr>
        <p:spPr>
          <a:xfrm>
            <a:off x="2991125" y="3060777"/>
            <a:ext cx="225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Business Benefit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597" name="Google Shape;597;p21"/>
          <p:cNvSpPr txBox="1"/>
          <p:nvPr>
            <p:ph idx="4294967295" type="title"/>
          </p:nvPr>
        </p:nvSpPr>
        <p:spPr>
          <a:xfrm>
            <a:off x="187675" y="73050"/>
            <a:ext cx="85908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SCHEMATIC FLOW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598" name="Google Shape;5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545900"/>
            <a:ext cx="7079576" cy="452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22"/>
          <p:cNvGrpSpPr/>
          <p:nvPr/>
        </p:nvGrpSpPr>
        <p:grpSpPr>
          <a:xfrm>
            <a:off x="1948607" y="1659973"/>
            <a:ext cx="1647903" cy="2506916"/>
            <a:chOff x="1119837" y="1301225"/>
            <a:chExt cx="1899600" cy="3164100"/>
          </a:xfrm>
        </p:grpSpPr>
        <p:sp>
          <p:nvSpPr>
            <p:cNvPr id="604" name="Google Shape;604;p22"/>
            <p:cNvSpPr/>
            <p:nvPr/>
          </p:nvSpPr>
          <p:spPr>
            <a:xfrm>
              <a:off x="1183040" y="1301225"/>
              <a:ext cx="1836300" cy="3164100"/>
            </a:xfrm>
            <a:prstGeom prst="roundRect">
              <a:avLst>
                <a:gd fmla="val 10059" name="adj"/>
              </a:avLst>
            </a:prstGeom>
            <a:solidFill>
              <a:srgbClr val="F3F3F3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1183040" y="2017483"/>
              <a:ext cx="1836300" cy="2151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2"/>
            <p:cNvSpPr txBox="1"/>
            <p:nvPr/>
          </p:nvSpPr>
          <p:spPr>
            <a:xfrm>
              <a:off x="1119837" y="1463626"/>
              <a:ext cx="18996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282F39"/>
                </a:buClr>
                <a:buSzPts val="2500"/>
                <a:buFont typeface="Arial"/>
                <a:buNone/>
              </a:pPr>
              <a:r>
                <a:rPr lang="en" sz="18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UNIQUENESS</a:t>
              </a:r>
              <a:endParaRPr i="0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7" name="Google Shape;607;p22"/>
            <p:cNvSpPr txBox="1"/>
            <p:nvPr/>
          </p:nvSpPr>
          <p:spPr>
            <a:xfrm>
              <a:off x="1183028" y="2017372"/>
              <a:ext cx="1836300" cy="2151900"/>
            </a:xfrm>
            <a:prstGeom prst="rect">
              <a:avLst/>
            </a:prstGeom>
            <a:solidFill>
              <a:srgbClr val="0A95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22"/>
          <p:cNvGrpSpPr/>
          <p:nvPr/>
        </p:nvGrpSpPr>
        <p:grpSpPr>
          <a:xfrm>
            <a:off x="5335620" y="1694792"/>
            <a:ext cx="1947169" cy="2437306"/>
            <a:chOff x="6064937" y="1301225"/>
            <a:chExt cx="2387700" cy="3164100"/>
          </a:xfrm>
        </p:grpSpPr>
        <p:sp>
          <p:nvSpPr>
            <p:cNvPr id="609" name="Google Shape;609;p22"/>
            <p:cNvSpPr/>
            <p:nvPr/>
          </p:nvSpPr>
          <p:spPr>
            <a:xfrm>
              <a:off x="6124625" y="1301225"/>
              <a:ext cx="1836300" cy="3164100"/>
            </a:xfrm>
            <a:prstGeom prst="roundRect">
              <a:avLst>
                <a:gd fmla="val 10059" name="adj"/>
              </a:avLst>
            </a:prstGeom>
            <a:solidFill>
              <a:srgbClr val="F3F3F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2"/>
            <p:cNvSpPr txBox="1"/>
            <p:nvPr/>
          </p:nvSpPr>
          <p:spPr>
            <a:xfrm>
              <a:off x="6064937" y="1484315"/>
              <a:ext cx="23877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282F39"/>
                </a:buClr>
                <a:buSzPts val="2500"/>
                <a:buFont typeface="Arial"/>
                <a:buNone/>
              </a:pPr>
              <a:r>
                <a:rPr lang="en" sz="18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COMPLETENESS</a:t>
              </a:r>
              <a:endParaRPr i="0" sz="1800" u="none" cap="none" strike="noStrik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6124623" y="2017484"/>
              <a:ext cx="1836300" cy="2151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2"/>
            <p:cNvSpPr txBox="1"/>
            <p:nvPr/>
          </p:nvSpPr>
          <p:spPr>
            <a:xfrm>
              <a:off x="6124609" y="2206766"/>
              <a:ext cx="1836300" cy="18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3" name="Google Shape;613;p22"/>
          <p:cNvGrpSpPr/>
          <p:nvPr/>
        </p:nvGrpSpPr>
        <p:grpSpPr>
          <a:xfrm>
            <a:off x="7206828" y="1694850"/>
            <a:ext cx="1541065" cy="2392376"/>
            <a:chOff x="1119840" y="1301225"/>
            <a:chExt cx="1899501" cy="3164100"/>
          </a:xfrm>
        </p:grpSpPr>
        <p:sp>
          <p:nvSpPr>
            <p:cNvPr id="614" name="Google Shape;614;p22"/>
            <p:cNvSpPr/>
            <p:nvPr/>
          </p:nvSpPr>
          <p:spPr>
            <a:xfrm>
              <a:off x="1183040" y="1301225"/>
              <a:ext cx="1836300" cy="3164100"/>
            </a:xfrm>
            <a:prstGeom prst="roundRect">
              <a:avLst>
                <a:gd fmla="val 10059" name="adj"/>
              </a:avLst>
            </a:prstGeom>
            <a:solidFill>
              <a:srgbClr val="F3F3F3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22"/>
            <p:cNvSpPr txBox="1"/>
            <p:nvPr/>
          </p:nvSpPr>
          <p:spPr>
            <a:xfrm>
              <a:off x="1119840" y="1463615"/>
              <a:ext cx="18363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282F39"/>
                </a:buClr>
                <a:buSzPts val="2500"/>
                <a:buFont typeface="Arial"/>
                <a:buNone/>
              </a:pPr>
              <a:r>
                <a:rPr lang="en" sz="18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RELEVANCE</a:t>
              </a:r>
              <a:endParaRPr i="0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16" name="Google Shape;616;p22"/>
            <p:cNvSpPr txBox="1"/>
            <p:nvPr/>
          </p:nvSpPr>
          <p:spPr>
            <a:xfrm>
              <a:off x="1183040" y="2278531"/>
              <a:ext cx="18363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None/>
              </a:pPr>
              <a:r>
                <a:t/>
              </a:r>
              <a:endParaRPr i="0" sz="35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17" name="Google Shape;617;p22"/>
            <p:cNvSpPr txBox="1"/>
            <p:nvPr/>
          </p:nvSpPr>
          <p:spPr>
            <a:xfrm>
              <a:off x="1183040" y="2913890"/>
              <a:ext cx="1836300" cy="11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and also is the smallest one of the Solar System</a:t>
              </a:r>
              <a:endPara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1183040" y="2017483"/>
              <a:ext cx="1836300" cy="2151900"/>
            </a:xfrm>
            <a:prstGeom prst="rect">
              <a:avLst/>
            </a:prstGeom>
            <a:solidFill>
              <a:srgbClr val="3A80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3695567" y="1659972"/>
            <a:ext cx="1540987" cy="2506916"/>
            <a:chOff x="3614965" y="1301225"/>
            <a:chExt cx="1850813" cy="3164100"/>
          </a:xfrm>
        </p:grpSpPr>
        <p:sp>
          <p:nvSpPr>
            <p:cNvPr id="620" name="Google Shape;620;p22"/>
            <p:cNvSpPr/>
            <p:nvPr/>
          </p:nvSpPr>
          <p:spPr>
            <a:xfrm>
              <a:off x="3622369" y="1301225"/>
              <a:ext cx="1836300" cy="3164100"/>
            </a:xfrm>
            <a:prstGeom prst="roundRect">
              <a:avLst>
                <a:gd fmla="val 10059" name="adj"/>
              </a:avLst>
            </a:prstGeom>
            <a:solidFill>
              <a:srgbClr val="F3F3F3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2"/>
            <p:cNvSpPr txBox="1"/>
            <p:nvPr/>
          </p:nvSpPr>
          <p:spPr>
            <a:xfrm>
              <a:off x="3830312" y="2111522"/>
              <a:ext cx="14199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SERVICES</a:t>
              </a:r>
              <a:endParaRPr/>
            </a:p>
          </p:txBody>
        </p:sp>
        <p:sp>
          <p:nvSpPr>
            <p:cNvPr id="622" name="Google Shape;622;p22"/>
            <p:cNvSpPr txBox="1"/>
            <p:nvPr/>
          </p:nvSpPr>
          <p:spPr>
            <a:xfrm>
              <a:off x="3614965" y="1484315"/>
              <a:ext cx="18363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F39"/>
                </a:buClr>
                <a:buSzPts val="2500"/>
                <a:buFont typeface="Arial"/>
                <a:buNone/>
              </a:pPr>
              <a:r>
                <a:rPr lang="en" sz="18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CONSISTENCY</a:t>
              </a:r>
              <a:endParaRPr i="0" sz="1800" u="none" cap="none" strike="noStrik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3622366" y="2017484"/>
              <a:ext cx="1836300" cy="215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2"/>
            <p:cNvSpPr txBox="1"/>
            <p:nvPr/>
          </p:nvSpPr>
          <p:spPr>
            <a:xfrm>
              <a:off x="3629478" y="2111518"/>
              <a:ext cx="1836300" cy="19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Ambiguous data</a:t>
              </a:r>
              <a:b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Incorrect data</a:t>
              </a:r>
              <a:b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Wrong data type</a:t>
              </a:r>
              <a:b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Special characters</a:t>
              </a:r>
              <a:endParaRPr sz="1300"/>
            </a:p>
          </p:txBody>
        </p:sp>
      </p:grpSp>
      <p:sp>
        <p:nvSpPr>
          <p:cNvPr id="625" name="Google Shape;625;p22"/>
          <p:cNvSpPr txBox="1"/>
          <p:nvPr>
            <p:ph idx="4294967295" type="title"/>
          </p:nvPr>
        </p:nvSpPr>
        <p:spPr>
          <a:xfrm>
            <a:off x="0" y="133750"/>
            <a:ext cx="8590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DATA FITNESS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26" name="Google Shape;626;p22"/>
          <p:cNvSpPr txBox="1"/>
          <p:nvPr>
            <p:ph idx="4294967295" type="title"/>
          </p:nvPr>
        </p:nvSpPr>
        <p:spPr>
          <a:xfrm>
            <a:off x="1484525" y="611550"/>
            <a:ext cx="4078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300"/>
              <a:t>Data Quality Dimensions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627" name="Google Shape;627;p22"/>
          <p:cNvGrpSpPr/>
          <p:nvPr/>
        </p:nvGrpSpPr>
        <p:grpSpPr>
          <a:xfrm>
            <a:off x="308484" y="1660096"/>
            <a:ext cx="1541045" cy="2506916"/>
            <a:chOff x="6124599" y="1301225"/>
            <a:chExt cx="1836326" cy="3164100"/>
          </a:xfrm>
        </p:grpSpPr>
        <p:sp>
          <p:nvSpPr>
            <p:cNvPr id="628" name="Google Shape;628;p22"/>
            <p:cNvSpPr/>
            <p:nvPr/>
          </p:nvSpPr>
          <p:spPr>
            <a:xfrm>
              <a:off x="6124625" y="1301225"/>
              <a:ext cx="1836300" cy="3164100"/>
            </a:xfrm>
            <a:prstGeom prst="roundRect">
              <a:avLst>
                <a:gd fmla="val 10059" name="adj"/>
              </a:avLst>
            </a:prstGeom>
            <a:solidFill>
              <a:srgbClr val="F3F3F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6124623" y="2017484"/>
              <a:ext cx="1836300" cy="2151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2"/>
            <p:cNvSpPr txBox="1"/>
            <p:nvPr/>
          </p:nvSpPr>
          <p:spPr>
            <a:xfrm>
              <a:off x="6124599" y="2080085"/>
              <a:ext cx="1836300" cy="20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Missing data</a:t>
              </a:r>
              <a:b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Misspelling</a:t>
              </a:r>
              <a:b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Ambiguous data</a:t>
              </a:r>
              <a:b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Incorrect data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1" name="Google Shape;631;p22"/>
            <p:cNvSpPr txBox="1"/>
            <p:nvPr/>
          </p:nvSpPr>
          <p:spPr>
            <a:xfrm>
              <a:off x="6124624" y="1484315"/>
              <a:ext cx="18363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282F39"/>
                </a:buClr>
                <a:buSzPts val="2500"/>
                <a:buFont typeface="Arial"/>
                <a:buNone/>
              </a:pPr>
              <a:r>
                <a:rPr lang="en" sz="18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ACCURACY</a:t>
              </a:r>
              <a:endParaRPr i="0" sz="1800" u="none" cap="none" strike="noStrike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32" name="Google Shape;632;p22"/>
          <p:cNvSpPr txBox="1"/>
          <p:nvPr>
            <p:ph idx="4294967295" type="title"/>
          </p:nvPr>
        </p:nvSpPr>
        <p:spPr>
          <a:xfrm>
            <a:off x="6952325" y="611475"/>
            <a:ext cx="2007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300"/>
              <a:t>Relevance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633" name="Google Shape;633;p22"/>
          <p:cNvSpPr/>
          <p:nvPr/>
        </p:nvSpPr>
        <p:spPr>
          <a:xfrm rot="5400000">
            <a:off x="3212350" y="-1630450"/>
            <a:ext cx="618000" cy="5963100"/>
          </a:xfrm>
          <a:prstGeom prst="leftBrace">
            <a:avLst>
              <a:gd fmla="val 50000" name="adj1"/>
              <a:gd fmla="val 46476" name="adj2"/>
            </a:avLst>
          </a:prstGeom>
          <a:noFill/>
          <a:ln cap="flat" cmpd="sng" w="38100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2"/>
          <p:cNvSpPr/>
          <p:nvPr/>
        </p:nvSpPr>
        <p:spPr>
          <a:xfrm rot="5400000">
            <a:off x="7730251" y="553850"/>
            <a:ext cx="579600" cy="1556100"/>
          </a:xfrm>
          <a:prstGeom prst="leftBrace">
            <a:avLst>
              <a:gd fmla="val 50000" name="adj1"/>
              <a:gd fmla="val 47644" name="adj2"/>
            </a:avLst>
          </a:prstGeom>
          <a:noFill/>
          <a:ln cap="flat" cmpd="sng" w="2857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2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Duplicated data</a:t>
            </a:r>
            <a:endParaRPr/>
          </a:p>
        </p:txBody>
      </p:sp>
      <p:sp>
        <p:nvSpPr>
          <p:cNvPr id="636" name="Google Shape;636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  <p:sp>
        <p:nvSpPr>
          <p:cNvPr id="637" name="Google Shape;637;p22"/>
          <p:cNvSpPr txBox="1"/>
          <p:nvPr/>
        </p:nvSpPr>
        <p:spPr>
          <a:xfrm>
            <a:off x="2040425" y="2436025"/>
            <a:ext cx="1556100" cy="369300"/>
          </a:xfrm>
          <a:prstGeom prst="rect">
            <a:avLst/>
          </a:prstGeom>
          <a:solidFill>
            <a:srgbClr val="0A958E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Duplicated data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8" name="Google Shape;638;p22"/>
          <p:cNvSpPr txBox="1"/>
          <p:nvPr/>
        </p:nvSpPr>
        <p:spPr>
          <a:xfrm>
            <a:off x="7330175" y="2412225"/>
            <a:ext cx="12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Similarity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9" name="Google Shape;639;p22"/>
          <p:cNvSpPr txBox="1"/>
          <p:nvPr/>
        </p:nvSpPr>
        <p:spPr>
          <a:xfrm>
            <a:off x="5428750" y="2462675"/>
            <a:ext cx="11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Missing data</a:t>
            </a:r>
            <a:b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Incorrect data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Datasets Exploration </a:t>
            </a:r>
            <a:r>
              <a:rPr lang="en"/>
              <a:t>and</a:t>
            </a:r>
            <a:r>
              <a:rPr lang="en"/>
              <a:t> Transformation</a:t>
            </a:r>
            <a:endParaRPr/>
          </a:p>
        </p:txBody>
      </p:sp>
      <p:sp>
        <p:nvSpPr>
          <p:cNvPr id="645" name="Google Shape;645;p2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000000"/>
                </a:solidFill>
              </a:rPr>
              <a:t>‹#›</a:t>
            </a:fld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